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85875" y="1203387"/>
            <a:ext cx="6572250" cy="10972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295" b="1" dirty="0">
                <a:solidFill>
                  <a:srgbClr val="F4E8D0"/>
                </a:solidFill>
              </a:rPr>
              <a:t>Pengembangan Potensi Daerah Mamasa</a:t>
            </a:r>
            <a:endParaRPr lang="en-US" sz="3295" dirty="0"/>
          </a:p>
        </p:txBody>
      </p:sp>
      <p:sp>
        <p:nvSpPr>
          <p:cNvPr id="4" name="Text 1"/>
          <p:cNvSpPr/>
          <p:nvPr/>
        </p:nvSpPr>
        <p:spPr>
          <a:xfrm>
            <a:off x="1285875" y="2443497"/>
            <a:ext cx="6572250" cy="31253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05" dirty="0">
                <a:solidFill>
                  <a:srgbClr val="D4A574"/>
                </a:solidFill>
              </a:rPr>
              <a:t>Sinergi Kopi, Budaya, dan Sistem Informasi</a:t>
            </a:r>
            <a:endParaRPr lang="en-US" sz="1705" dirty="0"/>
          </a:p>
        </p:txBody>
      </p:sp>
      <p:sp>
        <p:nvSpPr>
          <p:cNvPr id="5" name="Text 2"/>
          <p:cNvSpPr/>
          <p:nvPr/>
        </p:nvSpPr>
        <p:spPr>
          <a:xfrm>
            <a:off x="1285875" y="3348968"/>
            <a:ext cx="6572250" cy="17502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0" kern="0" spc="1" dirty="0">
                <a:solidFill>
                  <a:srgbClr val="E8DCC4"/>
                </a:solidFill>
              </a:rPr>
              <a:t>Mata Kuliah: Manajemen Organisasi dan Bisnis</a:t>
            </a:r>
            <a:endParaRPr lang="en-US" sz="940" dirty="0"/>
          </a:p>
        </p:txBody>
      </p:sp>
      <p:sp>
        <p:nvSpPr>
          <p:cNvPr id="6" name="Text 3"/>
          <p:cNvSpPr/>
          <p:nvPr/>
        </p:nvSpPr>
        <p:spPr>
          <a:xfrm>
            <a:off x="1285875" y="3631146"/>
            <a:ext cx="6572250" cy="17502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0" kern="0" spc="1" dirty="0">
                <a:solidFill>
                  <a:srgbClr val="E8DCC4"/>
                </a:solidFill>
              </a:rPr>
              <a:t>Analisis Strategis Pengembangan Wilayah</a:t>
            </a:r>
            <a:endParaRPr lang="en-US" sz="940" dirty="0"/>
          </a:p>
        </p:txBody>
      </p:sp>
      <p:sp>
        <p:nvSpPr>
          <p:cNvPr id="7" name="Text 4"/>
          <p:cNvSpPr/>
          <p:nvPr/>
        </p:nvSpPr>
        <p:spPr>
          <a:xfrm>
            <a:off x="3075305" y="4234793"/>
            <a:ext cx="2993390" cy="14097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id-ID" altLang="en-US" sz="835" i="1" dirty="0">
                <a:solidFill>
                  <a:srgbClr val="D4A574"/>
                </a:solidFill>
              </a:rPr>
              <a:t>dibuat oleh: CYNTIA ANGRENI_D0425315 SISFOA25 (</a:t>
            </a:r>
            <a:r>
              <a:rPr lang="en-US" sz="835" i="1" dirty="0">
                <a:solidFill>
                  <a:srgbClr val="D4A574"/>
                </a:solidFill>
              </a:rPr>
              <a:t>November</a:t>
            </a:r>
            <a:r>
              <a:rPr lang="id-ID" altLang="en-US" sz="835" i="1" dirty="0">
                <a:solidFill>
                  <a:srgbClr val="D4A574"/>
                </a:solidFill>
              </a:rPr>
              <a:t> 2025)</a:t>
            </a:r>
            <a:endParaRPr lang="id-ID" altLang="en-US" sz="835" i="1" dirty="0">
              <a:solidFill>
                <a:srgbClr val="D4A57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670117"/>
            <a:ext cx="4000500" cy="48005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2860" b="1" dirty="0">
                <a:solidFill>
                  <a:srgbClr val="F4E8D0"/>
                </a:solidFill>
              </a:rPr>
              <a:t>Terima Kasih</a:t>
            </a:r>
            <a:endParaRPr lang="en-US" sz="2860" dirty="0"/>
          </a:p>
        </p:txBody>
      </p:sp>
      <p:sp>
        <p:nvSpPr>
          <p:cNvPr id="4" name="Text 1"/>
          <p:cNvSpPr/>
          <p:nvPr/>
        </p:nvSpPr>
        <p:spPr>
          <a:xfrm>
            <a:off x="428625" y="1743103"/>
            <a:ext cx="4000500" cy="13573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5" b="1" kern="0" spc="1" dirty="0">
                <a:solidFill>
                  <a:srgbClr val="D4A574"/>
                </a:solidFill>
              </a:rPr>
              <a:t>📧 Email</a:t>
            </a:r>
            <a:endParaRPr lang="en-US" sz="685" dirty="0"/>
          </a:p>
        </p:txBody>
      </p:sp>
      <p:sp>
        <p:nvSpPr>
          <p:cNvPr id="5" name="Text 2"/>
          <p:cNvSpPr/>
          <p:nvPr/>
        </p:nvSpPr>
        <p:spPr>
          <a:xfrm>
            <a:off x="428625" y="1946779"/>
            <a:ext cx="1188720" cy="17907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altLang="id-ID" sz="835" dirty="0"/>
              <a:t>chintyaangreni@gmail.com</a:t>
            </a:r>
            <a:endParaRPr lang="en-US" altLang="id-ID" sz="835" dirty="0"/>
          </a:p>
        </p:txBody>
      </p:sp>
      <p:sp>
        <p:nvSpPr>
          <p:cNvPr id="6" name="Text 3"/>
          <p:cNvSpPr/>
          <p:nvPr/>
        </p:nvSpPr>
        <p:spPr>
          <a:xfrm>
            <a:off x="428625" y="2333160"/>
            <a:ext cx="4000500" cy="13573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5" b="1" kern="0" spc="1" dirty="0">
                <a:solidFill>
                  <a:srgbClr val="D4A574"/>
                </a:solidFill>
              </a:rPr>
              <a:t>📱 Kontak</a:t>
            </a:r>
            <a:endParaRPr lang="en-US" sz="685" dirty="0"/>
          </a:p>
        </p:txBody>
      </p:sp>
      <p:sp>
        <p:nvSpPr>
          <p:cNvPr id="7" name="Text 4"/>
          <p:cNvSpPr/>
          <p:nvPr/>
        </p:nvSpPr>
        <p:spPr>
          <a:xfrm>
            <a:off x="428625" y="2526041"/>
            <a:ext cx="647700" cy="17907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id-ID" altLang="en-US" sz="835" dirty="0">
                <a:solidFill>
                  <a:srgbClr val="E8DCC4"/>
                </a:solidFill>
              </a:rPr>
              <a:t>082192933955</a:t>
            </a:r>
            <a:endParaRPr lang="id-ID" altLang="en-US" sz="835" dirty="0">
              <a:solidFill>
                <a:srgbClr val="E8DCC4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428625" y="2923217"/>
            <a:ext cx="4000500" cy="13573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5" b="1" kern="0" spc="1" dirty="0">
                <a:solidFill>
                  <a:srgbClr val="D4A574"/>
                </a:solidFill>
              </a:rPr>
              <a:t>🌐 Website</a:t>
            </a:r>
            <a:endParaRPr lang="en-US" sz="685" dirty="0"/>
          </a:p>
        </p:txBody>
      </p:sp>
      <p:sp>
        <p:nvSpPr>
          <p:cNvPr id="9" name="Text 6"/>
          <p:cNvSpPr/>
          <p:nvPr/>
        </p:nvSpPr>
        <p:spPr>
          <a:xfrm>
            <a:off x="428625" y="3116098"/>
            <a:ext cx="4000500" cy="18286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5" dirty="0">
                <a:solidFill>
                  <a:srgbClr val="E8DCC4"/>
                </a:solidFill>
              </a:rPr>
              <a:t>www.mamasakopibudaya.id</a:t>
            </a:r>
            <a:endParaRPr lang="en-US" sz="835" dirty="0"/>
          </a:p>
        </p:txBody>
      </p:sp>
      <p:sp>
        <p:nvSpPr>
          <p:cNvPr id="10" name="Text 7"/>
          <p:cNvSpPr/>
          <p:nvPr/>
        </p:nvSpPr>
        <p:spPr>
          <a:xfrm>
            <a:off x="428625" y="4091918"/>
            <a:ext cx="4000500" cy="3886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35" i="1" dirty="0">
                <a:solidFill>
                  <a:srgbClr val="E8DCC4"/>
                </a:solidFill>
              </a:rPr>
              <a:t>Kami menantikan pertanyaan, saran, dan diskusi lebih lanjut mengenai pengembangan potensi Mamasa.</a:t>
            </a:r>
            <a:endParaRPr lang="en-US" sz="835" dirty="0"/>
          </a:p>
        </p:txBody>
      </p:sp>
      <p:sp>
        <p:nvSpPr>
          <p:cNvPr id="11" name="Text 8"/>
          <p:cNvSpPr/>
          <p:nvPr/>
        </p:nvSpPr>
        <p:spPr>
          <a:xfrm>
            <a:off x="428625" y="4766277"/>
            <a:ext cx="4000500" cy="13573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5" b="1" dirty="0">
                <a:solidFill>
                  <a:srgbClr val="D4A574"/>
                </a:solidFill>
              </a:rPr>
              <a:t>#MamasaCoffeeAndCulture #EkowisataMamasa #KopiArabikaMamasa</a:t>
            </a:r>
            <a:endParaRPr lang="en-US" sz="685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606" y="1000125"/>
            <a:ext cx="3864769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1046252"/>
            <a:ext cx="4000500" cy="59432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b="1" dirty="0">
                <a:solidFill>
                  <a:srgbClr val="F4E8D0"/>
                </a:solidFill>
              </a:rPr>
              <a:t>Mamasa: Permata Dataran Tinggi dengan Potensi Ganda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28625" y="2119210"/>
            <a:ext cx="4000500" cy="17502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D4A574"/>
                </a:solidFill>
              </a:rPr>
              <a:t>🌾 Potensi Agrikultur</a:t>
            </a:r>
            <a:endParaRPr lang="en-US" sz="885" dirty="0"/>
          </a:p>
        </p:txBody>
      </p:sp>
      <p:sp>
        <p:nvSpPr>
          <p:cNvPr id="5" name="Text 2"/>
          <p:cNvSpPr/>
          <p:nvPr/>
        </p:nvSpPr>
        <p:spPr>
          <a:xfrm>
            <a:off x="428625" y="2351382"/>
            <a:ext cx="4000500" cy="3200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5" dirty="0">
                <a:solidFill>
                  <a:srgbClr val="E8DCC4"/>
                </a:solidFill>
              </a:rPr>
              <a:t>Kopi Arabika Mamasa berkualitas premium, kakao, dan cabai dataran tinggi. Komoditas unggulan yang telah dikenal hingga ke Eropa.</a:t>
            </a:r>
            <a:endParaRPr lang="en-US" sz="725" dirty="0"/>
          </a:p>
        </p:txBody>
      </p:sp>
      <p:sp>
        <p:nvSpPr>
          <p:cNvPr id="6" name="Text 3"/>
          <p:cNvSpPr/>
          <p:nvPr/>
        </p:nvSpPr>
        <p:spPr>
          <a:xfrm>
            <a:off x="428625" y="2957150"/>
            <a:ext cx="4000500" cy="17502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D4A574"/>
                </a:solidFill>
              </a:rPr>
              <a:t>🏛️ Potensi Pariwisata &amp; Budaya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428625" y="3189322"/>
            <a:ext cx="4000500" cy="3200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5" dirty="0">
                <a:solidFill>
                  <a:srgbClr val="E8DCC4"/>
                </a:solidFill>
              </a:rPr>
              <a:t>Desa Wisata Tondok Bakaru, rumah adat tradisional, upacara adat unik, dan keindahan alam pegunungan yang sejuk.</a:t>
            </a:r>
            <a:endParaRPr lang="en-US" sz="725" dirty="0"/>
          </a:p>
        </p:txBody>
      </p:sp>
      <p:sp>
        <p:nvSpPr>
          <p:cNvPr id="8" name="Text 5"/>
          <p:cNvSpPr/>
          <p:nvPr/>
        </p:nvSpPr>
        <p:spPr>
          <a:xfrm>
            <a:off x="428625" y="3795089"/>
            <a:ext cx="4000500" cy="17502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D4A574"/>
                </a:solidFill>
              </a:rPr>
              <a:t>💧 Potensi Sumber Daya Alam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428625" y="4027261"/>
            <a:ext cx="4000500" cy="3200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5" dirty="0">
                <a:solidFill>
                  <a:srgbClr val="E8DCC4"/>
                </a:solidFill>
              </a:rPr>
              <a:t>Air melimpah dan potensi perikanan air tawar yang dapat dikembangkan untuk mendukung ekonomi lokal.</a:t>
            </a:r>
            <a:endParaRPr lang="en-US" sz="725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606" y="428625"/>
            <a:ext cx="3864769" cy="2286000"/>
          </a:xfrm>
          <a:prstGeom prst="rect">
            <a:avLst/>
          </a:prstGeom>
        </p:spPr>
      </p:pic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606" y="2857500"/>
            <a:ext cx="3864769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544599"/>
            <a:ext cx="4000500" cy="59432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b="1" dirty="0">
                <a:solidFill>
                  <a:srgbClr val="F4E8D0"/>
                </a:solidFill>
              </a:rPr>
              <a:t>Ekowisata Terintegrasi Kopi &amp; Budaya: Pilihan Paling Potensial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428625" y="1510401"/>
            <a:ext cx="4000500" cy="928297"/>
          </a:xfrm>
          <a:prstGeom prst="rect">
            <a:avLst/>
          </a:prstGeom>
          <a:solidFill>
            <a:srgbClr val="8B4513">
              <a:alpha val="20000"/>
            </a:srgbClr>
          </a:solidFill>
        </p:spPr>
      </p:sp>
      <p:sp>
        <p:nvSpPr>
          <p:cNvPr id="5" name="Shape 2"/>
          <p:cNvSpPr/>
          <p:nvPr/>
        </p:nvSpPr>
        <p:spPr>
          <a:xfrm>
            <a:off x="428625" y="1510401"/>
            <a:ext cx="35719" cy="928297"/>
          </a:xfrm>
          <a:prstGeom prst="rect">
            <a:avLst/>
          </a:prstGeom>
          <a:solidFill>
            <a:srgbClr val="D4A574"/>
          </a:solidFill>
        </p:spPr>
      </p:sp>
      <p:sp>
        <p:nvSpPr>
          <p:cNvPr id="6" name="Text 3"/>
          <p:cNvSpPr/>
          <p:nvPr/>
        </p:nvSpPr>
        <p:spPr>
          <a:xfrm>
            <a:off x="571500" y="1653276"/>
            <a:ext cx="3714750" cy="23395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70" dirty="0">
                <a:solidFill>
                  <a:srgbClr val="D4A574"/>
                </a:solidFill>
              </a:rPr>
              <a:t>Konsep Strategis</a:t>
            </a:r>
            <a:endParaRPr lang="en-US" sz="1270" dirty="0"/>
          </a:p>
        </p:txBody>
      </p:sp>
      <p:sp>
        <p:nvSpPr>
          <p:cNvPr id="7" name="Text 4"/>
          <p:cNvSpPr/>
          <p:nvPr/>
        </p:nvSpPr>
        <p:spPr>
          <a:xfrm>
            <a:off x="571500" y="1958671"/>
            <a:ext cx="3714750" cy="48002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5" dirty="0">
                <a:solidFill>
                  <a:srgbClr val="E8DCC4"/>
                </a:solidFill>
              </a:rPr>
              <a:t>Mengintegrasikan keunggulan komoditas (Kopi Arabika Mamasa) dengan daya tarik wisata alam dan budaya lokal untuk menciptakan pengalaman holistik bagi wisatawan.</a:t>
            </a:r>
            <a:endParaRPr lang="en-US" sz="725" dirty="0"/>
          </a:p>
        </p:txBody>
      </p:sp>
      <p:sp>
        <p:nvSpPr>
          <p:cNvPr id="8" name="Text 5"/>
          <p:cNvSpPr/>
          <p:nvPr/>
        </p:nvSpPr>
        <p:spPr>
          <a:xfrm>
            <a:off x="428625" y="2760166"/>
            <a:ext cx="4000500" cy="16430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5" b="1" dirty="0">
                <a:solidFill>
                  <a:srgbClr val="D4A574"/>
                </a:solidFill>
              </a:rPr>
              <a:t>✓ Sinergi Nilai</a:t>
            </a:r>
            <a:endParaRPr lang="en-US" sz="785" dirty="0"/>
          </a:p>
        </p:txBody>
      </p:sp>
      <p:sp>
        <p:nvSpPr>
          <p:cNvPr id="9" name="Text 6"/>
          <p:cNvSpPr/>
          <p:nvPr/>
        </p:nvSpPr>
        <p:spPr>
          <a:xfrm>
            <a:off x="428625" y="2981623"/>
            <a:ext cx="4000500" cy="3200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5" dirty="0">
                <a:solidFill>
                  <a:srgbClr val="E8DCC4"/>
                </a:solidFill>
              </a:rPr>
              <a:t>Menggabungkan product excellence dengan experience economy. Wisatawan tidak hanya membeli kopi, tetapi juga pengalaman dari kebun hingga cangkir.</a:t>
            </a:r>
            <a:endParaRPr lang="en-US" sz="725" dirty="0"/>
          </a:p>
        </p:txBody>
      </p:sp>
      <p:sp>
        <p:nvSpPr>
          <p:cNvPr id="10" name="Text 7"/>
          <p:cNvSpPr/>
          <p:nvPr/>
        </p:nvSpPr>
        <p:spPr>
          <a:xfrm>
            <a:off x="428625" y="3551672"/>
            <a:ext cx="4000500" cy="16430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5" b="1" dirty="0">
                <a:solidFill>
                  <a:srgbClr val="D4A574"/>
                </a:solidFill>
              </a:rPr>
              <a:t>✓ Dampak Ekonomi Luas</a:t>
            </a:r>
            <a:endParaRPr lang="en-US" sz="785" dirty="0"/>
          </a:p>
        </p:txBody>
      </p:sp>
      <p:sp>
        <p:nvSpPr>
          <p:cNvPr id="11" name="Text 8"/>
          <p:cNvSpPr/>
          <p:nvPr/>
        </p:nvSpPr>
        <p:spPr>
          <a:xfrm>
            <a:off x="428625" y="3773128"/>
            <a:ext cx="4000500" cy="3200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5" dirty="0">
                <a:solidFill>
                  <a:srgbClr val="E8DCC4"/>
                </a:solidFill>
              </a:rPr>
              <a:t>Menciptakan rantai nilai panjang: petani kopi, pengolah, pemandu wisata, pengelola homestay, hingga penjual suvenir.</a:t>
            </a:r>
            <a:endParaRPr lang="en-US" sz="725" dirty="0"/>
          </a:p>
        </p:txBody>
      </p:sp>
      <p:sp>
        <p:nvSpPr>
          <p:cNvPr id="12" name="Text 9"/>
          <p:cNvSpPr/>
          <p:nvPr/>
        </p:nvSpPr>
        <p:spPr>
          <a:xfrm>
            <a:off x="428625" y="4343177"/>
            <a:ext cx="4000500" cy="16430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5" b="1" dirty="0">
                <a:solidFill>
                  <a:srgbClr val="D4A574"/>
                </a:solidFill>
              </a:rPr>
              <a:t>✓ Diferensiasi Pasar</a:t>
            </a:r>
            <a:endParaRPr lang="en-US" sz="785" dirty="0"/>
          </a:p>
        </p:txBody>
      </p:sp>
      <p:sp>
        <p:nvSpPr>
          <p:cNvPr id="13" name="Text 10"/>
          <p:cNvSpPr/>
          <p:nvPr/>
        </p:nvSpPr>
        <p:spPr>
          <a:xfrm>
            <a:off x="428625" y="4564633"/>
            <a:ext cx="4000500" cy="3200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5" dirty="0">
                <a:solidFill>
                  <a:srgbClr val="E8DCC4"/>
                </a:solidFill>
              </a:rPr>
              <a:t>Produk wisata unik yang berbeda dari destinasi lain: "Wisata Kopi dari Hulu ke Hilir" dibalut kekayaan budaya Mamasa.</a:t>
            </a:r>
            <a:endParaRPr lang="en-US" sz="725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606" y="1000125"/>
            <a:ext cx="3864769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963709"/>
            <a:ext cx="4000500" cy="59432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b="1" dirty="0">
                <a:solidFill>
                  <a:srgbClr val="F4E8D0"/>
                </a:solidFill>
              </a:rPr>
              <a:t>Strategi Peningkatan Nilai: Dari Komoditas menjadi Destinasi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28625" y="1965229"/>
            <a:ext cx="4000500" cy="14644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5" b="1" dirty="0">
                <a:solidFill>
                  <a:srgbClr val="D4A574"/>
                </a:solidFill>
              </a:rPr>
              <a:t>1. Peningkatan Mutu &amp; Branding</a:t>
            </a:r>
            <a:endParaRPr lang="en-US" sz="735" dirty="0"/>
          </a:p>
        </p:txBody>
      </p:sp>
      <p:sp>
        <p:nvSpPr>
          <p:cNvPr id="5" name="Text 2"/>
          <p:cNvSpPr/>
          <p:nvPr/>
        </p:nvSpPr>
        <p:spPr>
          <a:xfrm>
            <a:off x="428625" y="2154538"/>
            <a:ext cx="4000500" cy="2786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Sertifikasi mutu (Fair Trade, Indikasi Geografis) dan memperkuat brand "Kopi Arabika Mamasa" sebagai produk premium di pasar global.</a:t>
            </a:r>
            <a:endParaRPr lang="en-US" sz="675" dirty="0"/>
          </a:p>
        </p:txBody>
      </p:sp>
      <p:sp>
        <p:nvSpPr>
          <p:cNvPr id="6" name="Text 3"/>
          <p:cNvSpPr/>
          <p:nvPr/>
        </p:nvSpPr>
        <p:spPr>
          <a:xfrm>
            <a:off x="428625" y="2647457"/>
            <a:ext cx="4000500" cy="14644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5" b="1" dirty="0">
                <a:solidFill>
                  <a:srgbClr val="D4A574"/>
                </a:solidFill>
              </a:rPr>
              <a:t>2. Pusat Edukasi Kopi (Coffee Hub)</a:t>
            </a:r>
            <a:endParaRPr lang="en-US" sz="735" dirty="0"/>
          </a:p>
        </p:txBody>
      </p:sp>
      <p:sp>
        <p:nvSpPr>
          <p:cNvPr id="7" name="Text 4"/>
          <p:cNvSpPr/>
          <p:nvPr/>
        </p:nvSpPr>
        <p:spPr>
          <a:xfrm>
            <a:off x="428625" y="2836766"/>
            <a:ext cx="4000500" cy="2786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Pembangunan fasilitas di desa wisata untuk pelatihan barista, roasting, dan coffee tasting. Wisatawan belajar langsung proses pengolahan kopi.</a:t>
            </a:r>
            <a:endParaRPr lang="en-US" sz="675" dirty="0"/>
          </a:p>
        </p:txBody>
      </p:sp>
      <p:sp>
        <p:nvSpPr>
          <p:cNvPr id="8" name="Text 5"/>
          <p:cNvSpPr/>
          <p:nvPr/>
        </p:nvSpPr>
        <p:spPr>
          <a:xfrm>
            <a:off x="428625" y="3329685"/>
            <a:ext cx="4000500" cy="14644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5" b="1" dirty="0">
                <a:solidFill>
                  <a:srgbClr val="D4A574"/>
                </a:solidFill>
              </a:rPr>
              <a:t>3. Produk Turunan Inovatif</a:t>
            </a:r>
            <a:endParaRPr lang="en-US" sz="735" dirty="0"/>
          </a:p>
        </p:txBody>
      </p:sp>
      <p:sp>
        <p:nvSpPr>
          <p:cNvPr id="9" name="Text 6"/>
          <p:cNvSpPr/>
          <p:nvPr/>
        </p:nvSpPr>
        <p:spPr>
          <a:xfrm>
            <a:off x="428625" y="3518995"/>
            <a:ext cx="4000500" cy="2786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Mendorong kreasi produk olahan berbasis kopi (kopi instan, kopi herbal, kopi specialty) dan suvenir khas Mamasa untuk meningkatkan nilai tambah.</a:t>
            </a:r>
            <a:endParaRPr lang="en-US" sz="675" dirty="0"/>
          </a:p>
        </p:txBody>
      </p:sp>
      <p:sp>
        <p:nvSpPr>
          <p:cNvPr id="10" name="Text 7"/>
          <p:cNvSpPr/>
          <p:nvPr/>
        </p:nvSpPr>
        <p:spPr>
          <a:xfrm>
            <a:off x="428625" y="4011913"/>
            <a:ext cx="4000500" cy="14644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5" b="1" dirty="0">
                <a:solidFill>
                  <a:srgbClr val="D4A574"/>
                </a:solidFill>
              </a:rPr>
              <a:t>4. Infrastruktur Ramah Lingkungan</a:t>
            </a:r>
            <a:endParaRPr lang="en-US" sz="735" dirty="0"/>
          </a:p>
        </p:txBody>
      </p:sp>
      <p:sp>
        <p:nvSpPr>
          <p:cNvPr id="11" name="Text 8"/>
          <p:cNvSpPr/>
          <p:nvPr/>
        </p:nvSpPr>
        <p:spPr>
          <a:xfrm>
            <a:off x="428625" y="4201223"/>
            <a:ext cx="4000500" cy="2786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Membangun fasilitas wisata yang selaras dengan konsep ekowisata: homestay berkelanjutan, fasilitas pengolahan ramah lingkungan, dan pengelolaan limbah terpadu.</a:t>
            </a:r>
            <a:endParaRPr lang="en-US" sz="675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606" y="517922"/>
            <a:ext cx="3864769" cy="2214563"/>
          </a:xfrm>
          <a:prstGeom prst="rect">
            <a:avLst/>
          </a:prstGeom>
        </p:spPr>
      </p:pic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606" y="2839641"/>
            <a:ext cx="3864769" cy="22145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357188"/>
            <a:ext cx="9144000" cy="297163"/>
          </a:xfrm>
          <a:prstGeom prst="rect">
            <a:avLst/>
          </a:prstGeom>
          <a:noFill/>
        </p:spPr>
        <p:txBody>
          <a:bodyPr wrap="none" lIns="510286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b="1" dirty="0">
                <a:solidFill>
                  <a:srgbClr val="F4E8D0"/>
                </a:solidFill>
              </a:rPr>
              <a:t>Dampak Sosial Ekonomi: Menciptakan Lapangan Kerja Lokal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28625" y="782938"/>
            <a:ext cx="4071938" cy="19466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5" b="1" dirty="0">
                <a:solidFill>
                  <a:srgbClr val="D4A574"/>
                </a:solidFill>
              </a:rPr>
              <a:t>🌾 Sektor Pertanian</a:t>
            </a:r>
            <a:endParaRPr lang="en-US" sz="985" dirty="0"/>
          </a:p>
        </p:txBody>
      </p:sp>
      <p:sp>
        <p:nvSpPr>
          <p:cNvPr id="5" name="Text 2"/>
          <p:cNvSpPr/>
          <p:nvPr/>
        </p:nvSpPr>
        <p:spPr>
          <a:xfrm>
            <a:off x="428625" y="1091905"/>
            <a:ext cx="4071938" cy="9286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635" b="1" dirty="0">
                <a:solidFill>
                  <a:srgbClr val="8B4513"/>
                </a:solidFill>
              </a:rPr>
              <a:t>Petani Kopi</a:t>
            </a:r>
            <a:endParaRPr lang="en-US" sz="635" dirty="0"/>
          </a:p>
        </p:txBody>
      </p:sp>
      <p:sp>
        <p:nvSpPr>
          <p:cNvPr id="6" name="Text 3"/>
          <p:cNvSpPr/>
          <p:nvPr/>
        </p:nvSpPr>
        <p:spPr>
          <a:xfrm>
            <a:off x="428625" y="1227637"/>
            <a:ext cx="4071938" cy="10715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735" b="1" dirty="0">
                <a:solidFill>
                  <a:srgbClr val="F4E8D0"/>
                </a:solidFill>
              </a:rPr>
              <a:t>Peningkatan Pendapatan</a:t>
            </a:r>
            <a:endParaRPr lang="en-US" sz="735" dirty="0"/>
          </a:p>
        </p:txBody>
      </p:sp>
      <p:sp>
        <p:nvSpPr>
          <p:cNvPr id="7" name="Text 4"/>
          <p:cNvSpPr/>
          <p:nvPr/>
        </p:nvSpPr>
        <p:spPr>
          <a:xfrm>
            <a:off x="428625" y="1363368"/>
            <a:ext cx="4071938" cy="25070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Akses pasar langsung ke wisatawan dan sistem pemasaran digital meningkatkan harga jual kopi hingga 30-40% lebih tinggi dari harga pasar konvensional.</a:t>
            </a:r>
            <a:endParaRPr lang="en-US" sz="675" dirty="0"/>
          </a:p>
        </p:txBody>
      </p:sp>
      <p:sp>
        <p:nvSpPr>
          <p:cNvPr id="8" name="Text 5"/>
          <p:cNvSpPr/>
          <p:nvPr/>
        </p:nvSpPr>
        <p:spPr>
          <a:xfrm>
            <a:off x="428625" y="1628356"/>
            <a:ext cx="4071938" cy="9286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635" b="1" dirty="0">
                <a:solidFill>
                  <a:srgbClr val="D4A574"/>
                </a:solidFill>
              </a:rPr>
              <a:t>✓ Pendapatan berkelanjutan</a:t>
            </a:r>
            <a:endParaRPr lang="en-US" sz="635" dirty="0"/>
          </a:p>
        </p:txBody>
      </p:sp>
      <p:sp>
        <p:nvSpPr>
          <p:cNvPr id="9" name="Text 6"/>
          <p:cNvSpPr/>
          <p:nvPr/>
        </p:nvSpPr>
        <p:spPr>
          <a:xfrm>
            <a:off x="428625" y="1828381"/>
            <a:ext cx="4071938" cy="9286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635" b="1" dirty="0">
                <a:solidFill>
                  <a:srgbClr val="8B4513"/>
                </a:solidFill>
              </a:rPr>
              <a:t>Petani Komoditas Lain</a:t>
            </a:r>
            <a:endParaRPr lang="en-US" sz="635" dirty="0"/>
          </a:p>
        </p:txBody>
      </p:sp>
      <p:sp>
        <p:nvSpPr>
          <p:cNvPr id="10" name="Text 7"/>
          <p:cNvSpPr/>
          <p:nvPr/>
        </p:nvSpPr>
        <p:spPr>
          <a:xfrm>
            <a:off x="428625" y="1964113"/>
            <a:ext cx="4071938" cy="10715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735" b="1" dirty="0">
                <a:solidFill>
                  <a:srgbClr val="F4E8D0"/>
                </a:solidFill>
              </a:rPr>
              <a:t>Diversifikasi Produk</a:t>
            </a:r>
            <a:endParaRPr lang="en-US" sz="735" dirty="0"/>
          </a:p>
        </p:txBody>
      </p:sp>
      <p:sp>
        <p:nvSpPr>
          <p:cNvPr id="11" name="Text 8"/>
          <p:cNvSpPr/>
          <p:nvPr/>
        </p:nvSpPr>
        <p:spPr>
          <a:xfrm>
            <a:off x="428625" y="2099844"/>
            <a:ext cx="4071938" cy="25070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Kakao, cabai dataran tinggi, dan hasil pertanian lokal lainnya dapat dijual sebagai suvenir atau bahan baku di Coffee Hub.</a:t>
            </a:r>
            <a:endParaRPr lang="en-US" sz="675" dirty="0"/>
          </a:p>
        </p:txBody>
      </p:sp>
      <p:sp>
        <p:nvSpPr>
          <p:cNvPr id="12" name="Text 9"/>
          <p:cNvSpPr/>
          <p:nvPr/>
        </p:nvSpPr>
        <p:spPr>
          <a:xfrm>
            <a:off x="428625" y="2364832"/>
            <a:ext cx="4071938" cy="9286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635" b="1" dirty="0">
                <a:solidFill>
                  <a:srgbClr val="D4A574"/>
                </a:solidFill>
              </a:rPr>
              <a:t>✓ Nilai tambah produk</a:t>
            </a:r>
            <a:endParaRPr lang="en-US" sz="635" dirty="0"/>
          </a:p>
        </p:txBody>
      </p:sp>
      <p:sp>
        <p:nvSpPr>
          <p:cNvPr id="13" name="Text 10"/>
          <p:cNvSpPr/>
          <p:nvPr/>
        </p:nvSpPr>
        <p:spPr>
          <a:xfrm>
            <a:off x="4643438" y="782938"/>
            <a:ext cx="4071938" cy="19466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5" b="1" dirty="0">
                <a:solidFill>
                  <a:srgbClr val="D4A574"/>
                </a:solidFill>
              </a:rPr>
              <a:t>🎯 Sektor Jasa Pariwisata</a:t>
            </a:r>
            <a:endParaRPr lang="en-US" sz="985" dirty="0"/>
          </a:p>
        </p:txBody>
      </p:sp>
      <p:sp>
        <p:nvSpPr>
          <p:cNvPr id="14" name="Text 11"/>
          <p:cNvSpPr/>
          <p:nvPr/>
        </p:nvSpPr>
        <p:spPr>
          <a:xfrm>
            <a:off x="4643438" y="1091905"/>
            <a:ext cx="4071938" cy="9286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635" b="1" dirty="0">
                <a:solidFill>
                  <a:srgbClr val="8B4513"/>
                </a:solidFill>
              </a:rPr>
              <a:t>Pemandu Wisata</a:t>
            </a:r>
            <a:endParaRPr lang="en-US" sz="635" dirty="0"/>
          </a:p>
        </p:txBody>
      </p:sp>
      <p:sp>
        <p:nvSpPr>
          <p:cNvPr id="15" name="Text 12"/>
          <p:cNvSpPr/>
          <p:nvPr/>
        </p:nvSpPr>
        <p:spPr>
          <a:xfrm>
            <a:off x="4643438" y="1227637"/>
            <a:ext cx="4071938" cy="10715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735" b="1" dirty="0">
                <a:solidFill>
                  <a:srgbClr val="F4E8D0"/>
                </a:solidFill>
              </a:rPr>
              <a:t>Tour Guide &amp; Coffee Educator</a:t>
            </a:r>
            <a:endParaRPr lang="en-US" sz="735" dirty="0"/>
          </a:p>
        </p:txBody>
      </p:sp>
      <p:sp>
        <p:nvSpPr>
          <p:cNvPr id="16" name="Text 13"/>
          <p:cNvSpPr/>
          <p:nvPr/>
        </p:nvSpPr>
        <p:spPr>
          <a:xfrm>
            <a:off x="4643438" y="1363368"/>
            <a:ext cx="4071938" cy="25070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Peluang kerja sebagai pemandu wisata budaya, trekking ke kebun kopi, dan edukator dalam Coffee Hub dengan pelatihan profesional.</a:t>
            </a:r>
            <a:endParaRPr lang="en-US" sz="675" dirty="0"/>
          </a:p>
        </p:txBody>
      </p:sp>
      <p:sp>
        <p:nvSpPr>
          <p:cNvPr id="17" name="Text 14"/>
          <p:cNvSpPr/>
          <p:nvPr/>
        </p:nvSpPr>
        <p:spPr>
          <a:xfrm>
            <a:off x="4643438" y="1628356"/>
            <a:ext cx="4071938" cy="9286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635" b="1" dirty="0">
                <a:solidFill>
                  <a:srgbClr val="D4A574"/>
                </a:solidFill>
              </a:rPr>
              <a:t>✓ Kerja terampil &amp; bergengsi</a:t>
            </a:r>
            <a:endParaRPr lang="en-US" sz="635" dirty="0"/>
          </a:p>
        </p:txBody>
      </p:sp>
      <p:sp>
        <p:nvSpPr>
          <p:cNvPr id="18" name="Text 15"/>
          <p:cNvSpPr/>
          <p:nvPr/>
        </p:nvSpPr>
        <p:spPr>
          <a:xfrm>
            <a:off x="4643438" y="1828381"/>
            <a:ext cx="4071938" cy="9286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635" b="1" dirty="0">
                <a:solidFill>
                  <a:srgbClr val="8B4513"/>
                </a:solidFill>
              </a:rPr>
              <a:t>Barista &amp; Pengolah Kopi</a:t>
            </a:r>
            <a:endParaRPr lang="en-US" sz="635" dirty="0"/>
          </a:p>
        </p:txBody>
      </p:sp>
      <p:sp>
        <p:nvSpPr>
          <p:cNvPr id="19" name="Text 16"/>
          <p:cNvSpPr/>
          <p:nvPr/>
        </p:nvSpPr>
        <p:spPr>
          <a:xfrm>
            <a:off x="4643438" y="1964113"/>
            <a:ext cx="4071938" cy="10715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735" b="1" dirty="0">
                <a:solidFill>
                  <a:srgbClr val="F4E8D0"/>
                </a:solidFill>
              </a:rPr>
              <a:t>Barista Profesional</a:t>
            </a:r>
            <a:endParaRPr lang="en-US" sz="735" dirty="0"/>
          </a:p>
        </p:txBody>
      </p:sp>
      <p:sp>
        <p:nvSpPr>
          <p:cNvPr id="20" name="Text 17"/>
          <p:cNvSpPr/>
          <p:nvPr/>
        </p:nvSpPr>
        <p:spPr>
          <a:xfrm>
            <a:off x="4643438" y="2099844"/>
            <a:ext cx="4071938" cy="25070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Pelatihan barista modern memungkinkan pemuda lokal membuka kedai kopi sendiri atau bekerja di Coffee Hub dengan standar internasional.</a:t>
            </a:r>
            <a:endParaRPr lang="en-US" sz="675" dirty="0"/>
          </a:p>
        </p:txBody>
      </p:sp>
      <p:sp>
        <p:nvSpPr>
          <p:cNvPr id="21" name="Text 18"/>
          <p:cNvSpPr/>
          <p:nvPr/>
        </p:nvSpPr>
        <p:spPr>
          <a:xfrm>
            <a:off x="4643438" y="2364832"/>
            <a:ext cx="4071938" cy="9286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635" b="1" dirty="0">
                <a:solidFill>
                  <a:srgbClr val="D4A574"/>
                </a:solidFill>
              </a:rPr>
              <a:t>✓ Skill internasional</a:t>
            </a:r>
            <a:endParaRPr lang="en-US" sz="635" dirty="0"/>
          </a:p>
        </p:txBody>
      </p:sp>
      <p:sp>
        <p:nvSpPr>
          <p:cNvPr id="22" name="Text 19"/>
          <p:cNvSpPr/>
          <p:nvPr/>
        </p:nvSpPr>
        <p:spPr>
          <a:xfrm>
            <a:off x="4643438" y="2564857"/>
            <a:ext cx="4071938" cy="9286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635" b="1" dirty="0">
                <a:solidFill>
                  <a:srgbClr val="8B4513"/>
                </a:solidFill>
              </a:rPr>
              <a:t>Pengelola Akomodasi</a:t>
            </a:r>
            <a:endParaRPr lang="en-US" sz="635" dirty="0"/>
          </a:p>
        </p:txBody>
      </p:sp>
      <p:sp>
        <p:nvSpPr>
          <p:cNvPr id="23" name="Text 20"/>
          <p:cNvSpPr/>
          <p:nvPr/>
        </p:nvSpPr>
        <p:spPr>
          <a:xfrm>
            <a:off x="4643438" y="2700589"/>
            <a:ext cx="4071938" cy="10715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735" b="1" dirty="0">
                <a:solidFill>
                  <a:srgbClr val="F4E8D0"/>
                </a:solidFill>
              </a:rPr>
              <a:t>Homestay Manager</a:t>
            </a:r>
            <a:endParaRPr lang="en-US" sz="735" dirty="0"/>
          </a:p>
        </p:txBody>
      </p:sp>
      <p:sp>
        <p:nvSpPr>
          <p:cNvPr id="24" name="Text 21"/>
          <p:cNvSpPr/>
          <p:nvPr/>
        </p:nvSpPr>
        <p:spPr>
          <a:xfrm>
            <a:off x="4643438" y="2836320"/>
            <a:ext cx="4071938" cy="25070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Peluang mengelola dan mengembangkan homestay dengan pelatihan hospitality untuk meningkatkan kualitas layanan dan pendapatan keluarga.</a:t>
            </a:r>
            <a:endParaRPr lang="en-US" sz="675" dirty="0"/>
          </a:p>
        </p:txBody>
      </p:sp>
      <p:sp>
        <p:nvSpPr>
          <p:cNvPr id="25" name="Text 22"/>
          <p:cNvSpPr/>
          <p:nvPr/>
        </p:nvSpPr>
        <p:spPr>
          <a:xfrm>
            <a:off x="4643438" y="3101308"/>
            <a:ext cx="4071938" cy="9286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635" b="1" dirty="0">
                <a:solidFill>
                  <a:srgbClr val="D4A574"/>
                </a:solidFill>
              </a:rPr>
              <a:t>✓ Usaha keluarga</a:t>
            </a:r>
            <a:endParaRPr lang="en-US" sz="635" dirty="0"/>
          </a:p>
        </p:txBody>
      </p:sp>
      <p:sp>
        <p:nvSpPr>
          <p:cNvPr id="26" name="Text 23"/>
          <p:cNvSpPr/>
          <p:nvPr/>
        </p:nvSpPr>
        <p:spPr>
          <a:xfrm>
            <a:off x="428625" y="3401346"/>
            <a:ext cx="4071938" cy="19466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5" b="1" dirty="0">
                <a:solidFill>
                  <a:srgbClr val="D4A574"/>
                </a:solidFill>
              </a:rPr>
              <a:t>🎨 Sektor Industri Kreatif</a:t>
            </a:r>
            <a:endParaRPr lang="en-US" sz="985" dirty="0"/>
          </a:p>
        </p:txBody>
      </p:sp>
      <p:sp>
        <p:nvSpPr>
          <p:cNvPr id="27" name="Text 24"/>
          <p:cNvSpPr/>
          <p:nvPr/>
        </p:nvSpPr>
        <p:spPr>
          <a:xfrm>
            <a:off x="428625" y="3710313"/>
            <a:ext cx="4071938" cy="9286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635" b="1" dirty="0">
                <a:solidFill>
                  <a:srgbClr val="8B4513"/>
                </a:solidFill>
              </a:rPr>
              <a:t>Kuliner Lokal</a:t>
            </a:r>
            <a:endParaRPr lang="en-US" sz="635" dirty="0"/>
          </a:p>
        </p:txBody>
      </p:sp>
      <p:sp>
        <p:nvSpPr>
          <p:cNvPr id="28" name="Text 25"/>
          <p:cNvSpPr/>
          <p:nvPr/>
        </p:nvSpPr>
        <p:spPr>
          <a:xfrm>
            <a:off x="428625" y="3846044"/>
            <a:ext cx="4071938" cy="10715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735" b="1" dirty="0">
                <a:solidFill>
                  <a:srgbClr val="F4E8D0"/>
                </a:solidFill>
              </a:rPr>
              <a:t>Usaha Makanan &amp; Minuman</a:t>
            </a:r>
            <a:endParaRPr lang="en-US" sz="735" dirty="0"/>
          </a:p>
        </p:txBody>
      </p:sp>
      <p:sp>
        <p:nvSpPr>
          <p:cNvPr id="29" name="Text 26"/>
          <p:cNvSpPr/>
          <p:nvPr/>
        </p:nvSpPr>
        <p:spPr>
          <a:xfrm>
            <a:off x="428625" y="3981776"/>
            <a:ext cx="4071938" cy="25070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Pengembangan menu kuliner khas Mamasa berbasis kopi (kopi latte tradisional, dessert kopi) untuk wisatawan dan e-commerce.</a:t>
            </a:r>
            <a:endParaRPr lang="en-US" sz="675" dirty="0"/>
          </a:p>
        </p:txBody>
      </p:sp>
      <p:sp>
        <p:nvSpPr>
          <p:cNvPr id="30" name="Text 27"/>
          <p:cNvSpPr/>
          <p:nvPr/>
        </p:nvSpPr>
        <p:spPr>
          <a:xfrm>
            <a:off x="428625" y="4246764"/>
            <a:ext cx="4071938" cy="9286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635" b="1" dirty="0">
                <a:solidFill>
                  <a:srgbClr val="D4A574"/>
                </a:solidFill>
              </a:rPr>
              <a:t>✓ Usaha rumahan</a:t>
            </a:r>
            <a:endParaRPr lang="en-US" sz="635" dirty="0"/>
          </a:p>
        </p:txBody>
      </p:sp>
      <p:sp>
        <p:nvSpPr>
          <p:cNvPr id="31" name="Text 28"/>
          <p:cNvSpPr/>
          <p:nvPr/>
        </p:nvSpPr>
        <p:spPr>
          <a:xfrm>
            <a:off x="428625" y="4446789"/>
            <a:ext cx="4071938" cy="9286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635" b="1" dirty="0">
                <a:solidFill>
                  <a:srgbClr val="8B4513"/>
                </a:solidFill>
              </a:rPr>
              <a:t>Kerajinan &amp; Suvenir</a:t>
            </a:r>
            <a:endParaRPr lang="en-US" sz="635" dirty="0"/>
          </a:p>
        </p:txBody>
      </p:sp>
      <p:sp>
        <p:nvSpPr>
          <p:cNvPr id="32" name="Text 29"/>
          <p:cNvSpPr/>
          <p:nvPr/>
        </p:nvSpPr>
        <p:spPr>
          <a:xfrm>
            <a:off x="428625" y="4582520"/>
            <a:ext cx="4071938" cy="10715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735" b="1" dirty="0">
                <a:solidFill>
                  <a:srgbClr val="F4E8D0"/>
                </a:solidFill>
              </a:rPr>
              <a:t>Pengrajin Lokal</a:t>
            </a:r>
            <a:endParaRPr lang="en-US" sz="735" dirty="0"/>
          </a:p>
        </p:txBody>
      </p:sp>
      <p:sp>
        <p:nvSpPr>
          <p:cNvPr id="33" name="Text 30"/>
          <p:cNvSpPr/>
          <p:nvPr/>
        </p:nvSpPr>
        <p:spPr>
          <a:xfrm>
            <a:off x="428625" y="4718252"/>
            <a:ext cx="4071938" cy="25070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Peluang menjual kerajinan tangan tradisional, kemasan kopi premium, dan suvenir budaya melalui platform e-commerce terintegrasi.</a:t>
            </a:r>
            <a:endParaRPr lang="en-US" sz="675" dirty="0"/>
          </a:p>
        </p:txBody>
      </p:sp>
      <p:sp>
        <p:nvSpPr>
          <p:cNvPr id="34" name="Text 31"/>
          <p:cNvSpPr/>
          <p:nvPr/>
        </p:nvSpPr>
        <p:spPr>
          <a:xfrm>
            <a:off x="428625" y="4983240"/>
            <a:ext cx="4071938" cy="9286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635" b="1" dirty="0">
                <a:solidFill>
                  <a:srgbClr val="D4A574"/>
                </a:solidFill>
              </a:rPr>
              <a:t>✓ Preservasi budaya</a:t>
            </a:r>
            <a:endParaRPr lang="en-US" sz="635" dirty="0"/>
          </a:p>
        </p:txBody>
      </p:sp>
      <p:sp>
        <p:nvSpPr>
          <p:cNvPr id="35" name="Text 32"/>
          <p:cNvSpPr/>
          <p:nvPr/>
        </p:nvSpPr>
        <p:spPr>
          <a:xfrm>
            <a:off x="4643438" y="3401346"/>
            <a:ext cx="4071938" cy="19466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5" b="1" dirty="0">
                <a:solidFill>
                  <a:srgbClr val="D4A574"/>
                </a:solidFill>
              </a:rPr>
              <a:t>💻 Sektor Digital &amp; Teknologi</a:t>
            </a:r>
            <a:endParaRPr lang="en-US" sz="985" dirty="0"/>
          </a:p>
        </p:txBody>
      </p:sp>
      <p:sp>
        <p:nvSpPr>
          <p:cNvPr id="36" name="Text 33"/>
          <p:cNvSpPr/>
          <p:nvPr/>
        </p:nvSpPr>
        <p:spPr>
          <a:xfrm>
            <a:off x="4643438" y="3710313"/>
            <a:ext cx="4071938" cy="9286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635" b="1" dirty="0">
                <a:solidFill>
                  <a:srgbClr val="8B4513"/>
                </a:solidFill>
              </a:rPr>
              <a:t>Manajemen Sistem</a:t>
            </a:r>
            <a:endParaRPr lang="en-US" sz="635" dirty="0"/>
          </a:p>
        </p:txBody>
      </p:sp>
      <p:sp>
        <p:nvSpPr>
          <p:cNvPr id="37" name="Text 34"/>
          <p:cNvSpPr/>
          <p:nvPr/>
        </p:nvSpPr>
        <p:spPr>
          <a:xfrm>
            <a:off x="4643438" y="3846044"/>
            <a:ext cx="4071938" cy="10715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735" b="1" dirty="0">
                <a:solidFill>
                  <a:srgbClr val="F4E8D0"/>
                </a:solidFill>
              </a:rPr>
              <a:t>IT Professional &amp; Developer</a:t>
            </a:r>
            <a:endParaRPr lang="en-US" sz="735" dirty="0"/>
          </a:p>
        </p:txBody>
      </p:sp>
      <p:sp>
        <p:nvSpPr>
          <p:cNvPr id="38" name="Text 35"/>
          <p:cNvSpPr/>
          <p:nvPr/>
        </p:nvSpPr>
        <p:spPr>
          <a:xfrm>
            <a:off x="4643438" y="3981776"/>
            <a:ext cx="4071938" cy="25070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Kebutuhan akan tenaga pengembang aplikasi, administrator sistem, dan technical support untuk platform digital MAMASA HUB.</a:t>
            </a:r>
            <a:endParaRPr lang="en-US" sz="675" dirty="0"/>
          </a:p>
        </p:txBody>
      </p:sp>
      <p:sp>
        <p:nvSpPr>
          <p:cNvPr id="39" name="Text 36"/>
          <p:cNvSpPr/>
          <p:nvPr/>
        </p:nvSpPr>
        <p:spPr>
          <a:xfrm>
            <a:off x="4643438" y="4246764"/>
            <a:ext cx="4071938" cy="9286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635" b="1" dirty="0">
                <a:solidFill>
                  <a:srgbClr val="D4A574"/>
                </a:solidFill>
              </a:rPr>
              <a:t>✓ Kerja modern</a:t>
            </a:r>
            <a:endParaRPr lang="en-US" sz="635" dirty="0"/>
          </a:p>
        </p:txBody>
      </p:sp>
      <p:sp>
        <p:nvSpPr>
          <p:cNvPr id="40" name="Text 37"/>
          <p:cNvSpPr/>
          <p:nvPr/>
        </p:nvSpPr>
        <p:spPr>
          <a:xfrm>
            <a:off x="4643438" y="4446789"/>
            <a:ext cx="4071938" cy="9286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635" b="1" dirty="0">
                <a:solidFill>
                  <a:srgbClr val="8B4513"/>
                </a:solidFill>
              </a:rPr>
              <a:t>Pemasaran Digital</a:t>
            </a:r>
            <a:endParaRPr lang="en-US" sz="635" dirty="0"/>
          </a:p>
        </p:txBody>
      </p:sp>
      <p:sp>
        <p:nvSpPr>
          <p:cNvPr id="41" name="Text 38"/>
          <p:cNvSpPr/>
          <p:nvPr/>
        </p:nvSpPr>
        <p:spPr>
          <a:xfrm>
            <a:off x="4643438" y="4582520"/>
            <a:ext cx="4071938" cy="10715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735" b="1" dirty="0">
                <a:solidFill>
                  <a:srgbClr val="F4E8D0"/>
                </a:solidFill>
              </a:rPr>
              <a:t>Digital Marketing Specialist</a:t>
            </a:r>
            <a:endParaRPr lang="en-US" sz="735" dirty="0"/>
          </a:p>
        </p:txBody>
      </p:sp>
      <p:sp>
        <p:nvSpPr>
          <p:cNvPr id="42" name="Text 39"/>
          <p:cNvSpPr/>
          <p:nvPr/>
        </p:nvSpPr>
        <p:spPr>
          <a:xfrm>
            <a:off x="4643438" y="4718252"/>
            <a:ext cx="4071938" cy="25070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Peluang sebagai content creator, social media manager, dan digital marketer untuk mempromosikan produk dan destinasi Mamasa secara global.</a:t>
            </a:r>
            <a:endParaRPr lang="en-US" sz="675" dirty="0"/>
          </a:p>
        </p:txBody>
      </p:sp>
      <p:sp>
        <p:nvSpPr>
          <p:cNvPr id="43" name="Text 40"/>
          <p:cNvSpPr/>
          <p:nvPr/>
        </p:nvSpPr>
        <p:spPr>
          <a:xfrm>
            <a:off x="4643438" y="4983240"/>
            <a:ext cx="4071938" cy="9286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635" b="1" dirty="0">
                <a:solidFill>
                  <a:srgbClr val="D4A574"/>
                </a:solidFill>
              </a:rPr>
              <a:t>✓ Jangkauan global</a:t>
            </a:r>
            <a:endParaRPr lang="en-US" sz="63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71563" y="593517"/>
            <a:ext cx="7000875" cy="29716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b="1" dirty="0">
                <a:solidFill>
                  <a:srgbClr val="F4E8D0"/>
                </a:solidFill>
              </a:rPr>
              <a:t>Sistem Informasi: Jembatan Mamasa ke Pasar Global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071563" y="1333593"/>
            <a:ext cx="7000875" cy="866180"/>
          </a:xfrm>
          <a:prstGeom prst="rect">
            <a:avLst/>
          </a:prstGeom>
          <a:solidFill>
            <a:srgbClr val="8B4513">
              <a:alpha val="15000"/>
            </a:srgbClr>
          </a:solidFill>
        </p:spPr>
      </p:sp>
      <p:sp>
        <p:nvSpPr>
          <p:cNvPr id="5" name="Shape 2"/>
          <p:cNvSpPr/>
          <p:nvPr/>
        </p:nvSpPr>
        <p:spPr>
          <a:xfrm>
            <a:off x="1071563" y="1333593"/>
            <a:ext cx="35719" cy="866180"/>
          </a:xfrm>
          <a:prstGeom prst="rect">
            <a:avLst/>
          </a:prstGeom>
          <a:solidFill>
            <a:srgbClr val="D4A574"/>
          </a:solidFill>
        </p:spPr>
      </p:sp>
      <p:sp>
        <p:nvSpPr>
          <p:cNvPr id="6" name="Text 3"/>
          <p:cNvSpPr/>
          <p:nvPr/>
        </p:nvSpPr>
        <p:spPr>
          <a:xfrm>
            <a:off x="1250156" y="1476468"/>
            <a:ext cx="6643688" cy="27324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5" b="1" dirty="0">
                <a:solidFill>
                  <a:srgbClr val="D4A574"/>
                </a:solidFill>
              </a:rPr>
              <a:t>MAMASA COFFEE &amp; CULTURE HUB</a:t>
            </a:r>
            <a:endParaRPr lang="en-US" sz="1395" dirty="0"/>
          </a:p>
        </p:txBody>
      </p:sp>
      <p:sp>
        <p:nvSpPr>
          <p:cNvPr id="7" name="Text 4"/>
          <p:cNvSpPr/>
          <p:nvPr/>
        </p:nvSpPr>
        <p:spPr>
          <a:xfrm>
            <a:off x="1250156" y="1835441"/>
            <a:ext cx="6643688" cy="364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E8DCC4"/>
                </a:solidFill>
              </a:rPr>
              <a:t>Platform digital terintegrasi yang menghubungkan petani kopi, pengelola wisata, dan konsumen global melalui website dan aplikasi mobile.</a:t>
            </a:r>
            <a:endParaRPr lang="en-US" sz="780" dirty="0"/>
          </a:p>
        </p:txBody>
      </p:sp>
      <p:sp>
        <p:nvSpPr>
          <p:cNvPr id="8" name="Text 5"/>
          <p:cNvSpPr/>
          <p:nvPr/>
        </p:nvSpPr>
        <p:spPr>
          <a:xfrm>
            <a:off x="1071563" y="2449804"/>
            <a:ext cx="7000875" cy="364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35" b="1" dirty="0">
                <a:solidFill>
                  <a:srgbClr val="D4A574"/>
                </a:solidFill>
              </a:rPr>
              <a:t>Keputusan Strategis:</a:t>
            </a:r>
            <a:r>
              <a:rPr lang="en-US" sz="780" dirty="0">
                <a:solidFill>
                  <a:srgbClr val="E8DCC4"/>
                </a:solidFill>
              </a:rPr>
              <a:t> Sistem Informasi sangat diperlukan untuk memaksimalkan potensi Ekowisata Terintegrasi Kopi dan Budaya </a:t>
            </a:r>
            <a:r>
              <a:rPr lang="en-US" sz="780" dirty="0">
                <a:solidFill>
                  <a:srgbClr val="E8DCC4"/>
                </a:solidFill>
              </a:rPr>
              <a:t>Mamasa.</a:t>
            </a:r>
            <a:endParaRPr lang="en-US" sz="735" dirty="0"/>
          </a:p>
        </p:txBody>
      </p:sp>
      <p:sp>
        <p:nvSpPr>
          <p:cNvPr id="9" name="Text 6"/>
          <p:cNvSpPr/>
          <p:nvPr/>
        </p:nvSpPr>
        <p:spPr>
          <a:xfrm>
            <a:off x="1071563" y="3171323"/>
            <a:ext cx="2214563" cy="27324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85" dirty="0">
                <a:solidFill>
                  <a:srgbClr val="D4A574"/>
                </a:solidFill>
              </a:rPr>
              <a:t>🌍</a:t>
            </a:r>
            <a:endParaRPr lang="en-US" sz="1485" dirty="0"/>
          </a:p>
        </p:txBody>
      </p:sp>
      <p:sp>
        <p:nvSpPr>
          <p:cNvPr id="10" name="Text 7"/>
          <p:cNvSpPr/>
          <p:nvPr/>
        </p:nvSpPr>
        <p:spPr>
          <a:xfrm>
            <a:off x="1071563" y="3530296"/>
            <a:ext cx="2214563" cy="1553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5" b="1" dirty="0">
                <a:solidFill>
                  <a:srgbClr val="D4A574"/>
                </a:solidFill>
              </a:rPr>
              <a:t>Jangkauan Pasar Global</a:t>
            </a:r>
            <a:endParaRPr lang="en-US" sz="785" dirty="0"/>
          </a:p>
        </p:txBody>
      </p:sp>
      <p:sp>
        <p:nvSpPr>
          <p:cNvPr id="11" name="Text 8"/>
          <p:cNvSpPr/>
          <p:nvPr/>
        </p:nvSpPr>
        <p:spPr>
          <a:xfrm>
            <a:off x="1071563" y="3757110"/>
            <a:ext cx="2214563" cy="44570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Mengatasi keterbatasan promosi konvensional dan menjangkau calon wisatawan serta pembeli dari seluruh dunia melalui platform digital.</a:t>
            </a:r>
            <a:endParaRPr lang="en-US" sz="675" dirty="0"/>
          </a:p>
        </p:txBody>
      </p:sp>
      <p:sp>
        <p:nvSpPr>
          <p:cNvPr id="12" name="Text 9"/>
          <p:cNvSpPr/>
          <p:nvPr/>
        </p:nvSpPr>
        <p:spPr>
          <a:xfrm>
            <a:off x="3464719" y="3171323"/>
            <a:ext cx="2214563" cy="27324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85" dirty="0">
                <a:solidFill>
                  <a:srgbClr val="D4A574"/>
                </a:solidFill>
              </a:rPr>
              <a:t>📅</a:t>
            </a:r>
            <a:endParaRPr lang="en-US" sz="1485" dirty="0"/>
          </a:p>
        </p:txBody>
      </p:sp>
      <p:sp>
        <p:nvSpPr>
          <p:cNvPr id="13" name="Text 10"/>
          <p:cNvSpPr/>
          <p:nvPr/>
        </p:nvSpPr>
        <p:spPr>
          <a:xfrm>
            <a:off x="3464719" y="3530296"/>
            <a:ext cx="2214563" cy="1553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5" b="1" dirty="0">
                <a:solidFill>
                  <a:srgbClr val="D4A574"/>
                </a:solidFill>
              </a:rPr>
              <a:t>Manajemen Reservasi</a:t>
            </a:r>
            <a:endParaRPr lang="en-US" sz="785" dirty="0"/>
          </a:p>
        </p:txBody>
      </p:sp>
      <p:sp>
        <p:nvSpPr>
          <p:cNvPr id="14" name="Text 11"/>
          <p:cNvSpPr/>
          <p:nvPr/>
        </p:nvSpPr>
        <p:spPr>
          <a:xfrm>
            <a:off x="3464719" y="3757110"/>
            <a:ext cx="2214563" cy="44570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Memfasilitasi pemesanan paket wisata dan homestay secara efisien, real-time, dan terintegrasi dengan sistem pembayaran.</a:t>
            </a:r>
            <a:endParaRPr lang="en-US" sz="675" dirty="0"/>
          </a:p>
        </p:txBody>
      </p:sp>
      <p:sp>
        <p:nvSpPr>
          <p:cNvPr id="15" name="Text 12"/>
          <p:cNvSpPr/>
          <p:nvPr/>
        </p:nvSpPr>
        <p:spPr>
          <a:xfrm>
            <a:off x="5857875" y="3171323"/>
            <a:ext cx="2214563" cy="27324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85" dirty="0">
                <a:solidFill>
                  <a:srgbClr val="D4A574"/>
                </a:solidFill>
              </a:rPr>
              <a:t>🛒</a:t>
            </a:r>
            <a:endParaRPr lang="en-US" sz="1485" dirty="0"/>
          </a:p>
        </p:txBody>
      </p:sp>
      <p:sp>
        <p:nvSpPr>
          <p:cNvPr id="16" name="Text 13"/>
          <p:cNvSpPr/>
          <p:nvPr/>
        </p:nvSpPr>
        <p:spPr>
          <a:xfrm>
            <a:off x="5857875" y="3530296"/>
            <a:ext cx="2214563" cy="1553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5" b="1" dirty="0">
                <a:solidFill>
                  <a:srgbClr val="D4A574"/>
                </a:solidFill>
              </a:rPr>
              <a:t>E-Commerce Kopi</a:t>
            </a:r>
            <a:endParaRPr lang="en-US" sz="785" dirty="0"/>
          </a:p>
        </p:txBody>
      </p:sp>
      <p:sp>
        <p:nvSpPr>
          <p:cNvPr id="17" name="Text 14"/>
          <p:cNvSpPr/>
          <p:nvPr/>
        </p:nvSpPr>
        <p:spPr>
          <a:xfrm>
            <a:off x="5857875" y="3757110"/>
            <a:ext cx="2214563" cy="44570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Menyediakan saluran penjualan langsung untuk Kopi Arabika Mamasa dan produk turunan, meningkatkan margin keuntungan petani.</a:t>
            </a:r>
            <a:endParaRPr lang="en-US" sz="675" dirty="0"/>
          </a:p>
        </p:txBody>
      </p:sp>
      <p:sp>
        <p:nvSpPr>
          <p:cNvPr id="18" name="Text 15"/>
          <p:cNvSpPr/>
          <p:nvPr/>
        </p:nvSpPr>
        <p:spPr>
          <a:xfrm>
            <a:off x="1071563" y="4452844"/>
            <a:ext cx="7000875" cy="525735"/>
          </a:xfrm>
          <a:prstGeom prst="rect">
            <a:avLst/>
          </a:prstGeom>
          <a:noFill/>
        </p:spPr>
        <p:txBody>
          <a:bodyPr wrap="square" lIns="0" tIns="212598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5" i="1" dirty="0">
                <a:solidFill>
                  <a:srgbClr val="E8DCC4"/>
                </a:solidFill>
              </a:rPr>
              <a:t>Tanpa sistem informasi yang kuat, potensi Mamasa akan tetap terbatas pada pasar lokal. Platform digital adalah kunci untuk transformasi dari ekonomi subsisten menjadi ekonomi digital yang kompetitif.</a:t>
            </a:r>
            <a:endParaRPr lang="en-US" sz="7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428625"/>
            <a:ext cx="9144000" cy="312539"/>
          </a:xfrm>
          <a:prstGeom prst="rect">
            <a:avLst/>
          </a:prstGeom>
          <a:noFill/>
        </p:spPr>
        <p:txBody>
          <a:bodyPr wrap="none" lIns="510286" tIns="0" rIns="510286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0" b="1" dirty="0">
                <a:solidFill>
                  <a:srgbClr val="F4E8D0"/>
                </a:solidFill>
              </a:rPr>
              <a:t>Peran Ganda Platform Digital: Branding dan Transaksi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28625" y="1098352"/>
            <a:ext cx="4000500" cy="307181"/>
          </a:xfrm>
          <a:prstGeom prst="rect">
            <a:avLst/>
          </a:prstGeom>
          <a:noFill/>
        </p:spPr>
        <p:txBody>
          <a:bodyPr wrap="square" lIns="0" tIns="8509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60" dirty="0">
                <a:solidFill>
                  <a:srgbClr val="D4A574"/>
                </a:solidFill>
              </a:rPr>
              <a:t>🌐 Website</a:t>
            </a:r>
            <a:endParaRPr lang="en-US" sz="1160" dirty="0"/>
          </a:p>
        </p:txBody>
      </p:sp>
      <p:sp>
        <p:nvSpPr>
          <p:cNvPr id="5" name="Text 2"/>
          <p:cNvSpPr/>
          <p:nvPr/>
        </p:nvSpPr>
        <p:spPr>
          <a:xfrm>
            <a:off x="428625" y="1548408"/>
            <a:ext cx="4000500" cy="14644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5" b="1" dirty="0">
                <a:solidFill>
                  <a:srgbClr val="D4A574"/>
                </a:solidFill>
              </a:rPr>
              <a:t>Fokus Utama</a:t>
            </a:r>
            <a:endParaRPr lang="en-US" sz="735" dirty="0"/>
          </a:p>
        </p:txBody>
      </p:sp>
      <p:sp>
        <p:nvSpPr>
          <p:cNvPr id="6" name="Text 3"/>
          <p:cNvSpPr/>
          <p:nvPr/>
        </p:nvSpPr>
        <p:spPr>
          <a:xfrm>
            <a:off x="428625" y="1723430"/>
            <a:ext cx="4000500" cy="297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Branding global dan penyediaan informasi komprehensif tentang budaya, destinasi, dan Kopi Arabika Mamasa.</a:t>
            </a:r>
            <a:endParaRPr lang="en-US" sz="675" dirty="0"/>
          </a:p>
        </p:txBody>
      </p:sp>
      <p:sp>
        <p:nvSpPr>
          <p:cNvPr id="7" name="Text 4"/>
          <p:cNvSpPr/>
          <p:nvPr/>
        </p:nvSpPr>
        <p:spPr>
          <a:xfrm>
            <a:off x="428625" y="2149153"/>
            <a:ext cx="4000500" cy="14644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5" b="1" dirty="0">
                <a:solidFill>
                  <a:srgbClr val="D4A574"/>
                </a:solidFill>
              </a:rPr>
              <a:t>Jangkauan Pasar</a:t>
            </a:r>
            <a:endParaRPr lang="en-US" sz="735" dirty="0"/>
          </a:p>
        </p:txBody>
      </p:sp>
      <p:sp>
        <p:nvSpPr>
          <p:cNvPr id="8" name="Text 5"/>
          <p:cNvSpPr/>
          <p:nvPr/>
        </p:nvSpPr>
        <p:spPr>
          <a:xfrm>
            <a:off x="428625" y="2324174"/>
            <a:ext cx="4000500" cy="297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Ideal untuk Search Engine Optimization (SEO), menjangkau calon wisatawan dan pembeli dari luar daerah/negeri melalui browser desktop.</a:t>
            </a:r>
            <a:endParaRPr lang="en-US" sz="675" dirty="0"/>
          </a:p>
        </p:txBody>
      </p:sp>
      <p:sp>
        <p:nvSpPr>
          <p:cNvPr id="9" name="Text 6"/>
          <p:cNvSpPr/>
          <p:nvPr/>
        </p:nvSpPr>
        <p:spPr>
          <a:xfrm>
            <a:off x="428625" y="2749897"/>
            <a:ext cx="4000500" cy="14644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5" b="1" dirty="0">
                <a:solidFill>
                  <a:srgbClr val="D4A574"/>
                </a:solidFill>
              </a:rPr>
              <a:t>Fungsi Kunci</a:t>
            </a:r>
            <a:endParaRPr lang="en-US" sz="735" dirty="0"/>
          </a:p>
        </p:txBody>
      </p:sp>
      <p:sp>
        <p:nvSpPr>
          <p:cNvPr id="10" name="Text 7"/>
          <p:cNvSpPr/>
          <p:nvPr/>
        </p:nvSpPr>
        <p:spPr>
          <a:xfrm>
            <a:off x="428625" y="2924919"/>
            <a:ext cx="4000500" cy="297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Storytelling mendalam, galeri visual berkualitas tinggi, blog edukatif tentang kopi dan budaya, dan informasi destinasi wisata.</a:t>
            </a:r>
            <a:endParaRPr lang="en-US" sz="675" dirty="0"/>
          </a:p>
        </p:txBody>
      </p:sp>
      <p:sp>
        <p:nvSpPr>
          <p:cNvPr id="11" name="Text 8"/>
          <p:cNvSpPr/>
          <p:nvPr/>
        </p:nvSpPr>
        <p:spPr>
          <a:xfrm>
            <a:off x="428625" y="3350642"/>
            <a:ext cx="4000500" cy="14644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5" b="1" dirty="0">
                <a:solidFill>
                  <a:srgbClr val="D4A574"/>
                </a:solidFill>
              </a:rPr>
              <a:t>Konversi</a:t>
            </a:r>
            <a:endParaRPr lang="en-US" sz="735" dirty="0"/>
          </a:p>
        </p:txBody>
      </p:sp>
      <p:sp>
        <p:nvSpPr>
          <p:cNvPr id="12" name="Text 9"/>
          <p:cNvSpPr/>
          <p:nvPr/>
        </p:nvSpPr>
        <p:spPr>
          <a:xfrm>
            <a:off x="428625" y="3525664"/>
            <a:ext cx="4000500" cy="297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Menarik pengunjung potensial dan membangun kepercayaan melalui konten berkualitas sebelum mereka mengunduh aplikasi.</a:t>
            </a:r>
            <a:endParaRPr lang="en-US" sz="675" dirty="0"/>
          </a:p>
        </p:txBody>
      </p:sp>
      <p:sp>
        <p:nvSpPr>
          <p:cNvPr id="13" name="Text 10"/>
          <p:cNvSpPr/>
          <p:nvPr/>
        </p:nvSpPr>
        <p:spPr>
          <a:xfrm>
            <a:off x="4714875" y="1098352"/>
            <a:ext cx="4000500" cy="307181"/>
          </a:xfrm>
          <a:prstGeom prst="rect">
            <a:avLst/>
          </a:prstGeom>
          <a:noFill/>
        </p:spPr>
        <p:txBody>
          <a:bodyPr wrap="square" lIns="0" tIns="8509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60" dirty="0">
                <a:solidFill>
                  <a:srgbClr val="D4A574"/>
                </a:solidFill>
              </a:rPr>
              <a:t>📱 Aplikasi Mobile</a:t>
            </a:r>
            <a:endParaRPr lang="en-US" sz="1160" dirty="0"/>
          </a:p>
        </p:txBody>
      </p:sp>
      <p:sp>
        <p:nvSpPr>
          <p:cNvPr id="14" name="Text 11"/>
          <p:cNvSpPr/>
          <p:nvPr/>
        </p:nvSpPr>
        <p:spPr>
          <a:xfrm>
            <a:off x="4714875" y="1548408"/>
            <a:ext cx="4000500" cy="14644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5" b="1" dirty="0">
                <a:solidFill>
                  <a:srgbClr val="D4A574"/>
                </a:solidFill>
              </a:rPr>
              <a:t>Fokus Utama</a:t>
            </a:r>
            <a:endParaRPr lang="en-US" sz="735" dirty="0"/>
          </a:p>
        </p:txBody>
      </p:sp>
      <p:sp>
        <p:nvSpPr>
          <p:cNvPr id="15" name="Text 12"/>
          <p:cNvSpPr/>
          <p:nvPr/>
        </p:nvSpPr>
        <p:spPr>
          <a:xfrm>
            <a:off x="4714875" y="1723430"/>
            <a:ext cx="4000500" cy="297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Fungsionalitas transaksional dan pengalaman pengguna di lapangan saat wisatawan berada di lokasi Mamasa.</a:t>
            </a:r>
            <a:endParaRPr lang="en-US" sz="675" dirty="0"/>
          </a:p>
        </p:txBody>
      </p:sp>
      <p:sp>
        <p:nvSpPr>
          <p:cNvPr id="16" name="Text 13"/>
          <p:cNvSpPr/>
          <p:nvPr/>
        </p:nvSpPr>
        <p:spPr>
          <a:xfrm>
            <a:off x="4714875" y="2149153"/>
            <a:ext cx="4000500" cy="14644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5" b="1" dirty="0">
                <a:solidFill>
                  <a:srgbClr val="D4A574"/>
                </a:solidFill>
              </a:rPr>
              <a:t>Aksesibilitas</a:t>
            </a:r>
            <a:endParaRPr lang="en-US" sz="735" dirty="0"/>
          </a:p>
        </p:txBody>
      </p:sp>
      <p:sp>
        <p:nvSpPr>
          <p:cNvPr id="17" name="Text 14"/>
          <p:cNvSpPr/>
          <p:nvPr/>
        </p:nvSpPr>
        <p:spPr>
          <a:xfrm>
            <a:off x="4714875" y="2324174"/>
            <a:ext cx="4000500" cy="297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Memudahkan wisatawan untuk reservasi real-time, navigasi menggunakan peta offline, dan pembelian produk kopi secara instan.</a:t>
            </a:r>
            <a:endParaRPr lang="en-US" sz="675" dirty="0"/>
          </a:p>
        </p:txBody>
      </p:sp>
      <p:sp>
        <p:nvSpPr>
          <p:cNvPr id="18" name="Text 15"/>
          <p:cNvSpPr/>
          <p:nvPr/>
        </p:nvSpPr>
        <p:spPr>
          <a:xfrm>
            <a:off x="4714875" y="2749897"/>
            <a:ext cx="4000500" cy="14644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5" b="1" dirty="0">
                <a:solidFill>
                  <a:srgbClr val="D4A574"/>
                </a:solidFill>
              </a:rPr>
              <a:t>Fungsi Kunci</a:t>
            </a:r>
            <a:endParaRPr lang="en-US" sz="735" dirty="0"/>
          </a:p>
        </p:txBody>
      </p:sp>
      <p:sp>
        <p:nvSpPr>
          <p:cNvPr id="19" name="Text 16"/>
          <p:cNvSpPr/>
          <p:nvPr/>
        </p:nvSpPr>
        <p:spPr>
          <a:xfrm>
            <a:off x="4714875" y="2924919"/>
            <a:ext cx="4000500" cy="297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Reservasi homestay/paket wisata, e-commerce kopi, panduan digital interaktif, notifikasi promosi, dan integrasi pembayaran.</a:t>
            </a:r>
            <a:endParaRPr lang="en-US" sz="675" dirty="0"/>
          </a:p>
        </p:txBody>
      </p:sp>
      <p:sp>
        <p:nvSpPr>
          <p:cNvPr id="20" name="Text 17"/>
          <p:cNvSpPr/>
          <p:nvPr/>
        </p:nvSpPr>
        <p:spPr>
          <a:xfrm>
            <a:off x="4714875" y="3350642"/>
            <a:ext cx="4000500" cy="14644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5" b="1" dirty="0">
                <a:solidFill>
                  <a:srgbClr val="D4A574"/>
                </a:solidFill>
              </a:rPr>
              <a:t>Konversi</a:t>
            </a:r>
            <a:endParaRPr lang="en-US" sz="735" dirty="0"/>
          </a:p>
        </p:txBody>
      </p:sp>
      <p:sp>
        <p:nvSpPr>
          <p:cNvPr id="21" name="Text 18"/>
          <p:cNvSpPr/>
          <p:nvPr/>
        </p:nvSpPr>
        <p:spPr>
          <a:xfrm>
            <a:off x="4714875" y="3525664"/>
            <a:ext cx="4000500" cy="297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Mengubah minat menjadi transaksi aktual dan meningkatkan kepuasan pelanggan melalui kemudahan akses dan layanan responsif.</a:t>
            </a:r>
            <a:endParaRPr lang="en-US" sz="675" dirty="0"/>
          </a:p>
        </p:txBody>
      </p:sp>
      <p:sp>
        <p:nvSpPr>
          <p:cNvPr id="22" name="Text 19"/>
          <p:cNvSpPr/>
          <p:nvPr/>
        </p:nvSpPr>
        <p:spPr>
          <a:xfrm>
            <a:off x="428625" y="4094262"/>
            <a:ext cx="8286750" cy="307181"/>
          </a:xfrm>
          <a:prstGeom prst="rect">
            <a:avLst/>
          </a:prstGeom>
          <a:noFill/>
        </p:spPr>
        <p:txBody>
          <a:bodyPr wrap="square" lIns="0" tIns="8509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60" dirty="0">
                <a:solidFill>
                  <a:srgbClr val="D4A574"/>
                </a:solidFill>
              </a:rPr>
              <a:t>🔄 Sinergi Ekosistem Digital</a:t>
            </a:r>
            <a:endParaRPr lang="en-US" sz="1160" dirty="0"/>
          </a:p>
        </p:txBody>
      </p:sp>
      <p:sp>
        <p:nvSpPr>
          <p:cNvPr id="23" name="Text 20"/>
          <p:cNvSpPr/>
          <p:nvPr/>
        </p:nvSpPr>
        <p:spPr>
          <a:xfrm>
            <a:off x="428625" y="4487168"/>
            <a:ext cx="7858125" cy="48002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5" dirty="0">
                <a:solidFill>
                  <a:srgbClr val="E8DCC4"/>
                </a:solidFill>
              </a:rPr>
              <a:t>Website dan aplikasi mobile bekerja secara </a:t>
            </a:r>
            <a:r>
              <a:rPr lang="en-US" sz="685" b="1" dirty="0">
                <a:solidFill>
                  <a:srgbClr val="D4A574"/>
                </a:solidFill>
              </a:rPr>
              <a:t>komplementer</a:t>
            </a:r>
            <a:r>
              <a:rPr lang="en-US" sz="725" dirty="0">
                <a:solidFill>
                  <a:srgbClr val="E8DCC4"/>
                </a:solidFill>
              </a:rPr>
              <a:t> untuk menciptakan customer journey yang mulus. Website menarik dan mengedukasi pengunjung </a:t>
            </a:r>
            <a:r>
              <a:rPr lang="en-US" sz="725" dirty="0">
                <a:solidFill>
                  <a:srgbClr val="E8DCC4"/>
                </a:solidFill>
              </a:rPr>
              <a:t>potensial melalui konten berkualitas dan SEO, sementara aplikasi mobile mengkonversi minat tersebut menjadi transaksi nyata dan memberikan pengalaman yang </a:t>
            </a:r>
            <a:r>
              <a:rPr lang="en-US" sz="725" dirty="0">
                <a:solidFill>
                  <a:srgbClr val="E8DCC4"/>
                </a:solidFill>
              </a:rPr>
              <a:t>seamless di lapangan. Kombinasi kedua platform ini memaksimalkan jangkauan pasar global sambil memastikan efisiensi operasional dan kepuasan pelanggan lokal.</a:t>
            </a:r>
            <a:endParaRPr lang="en-US" sz="7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29716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b="1" dirty="0">
                <a:solidFill>
                  <a:srgbClr val="F4E8D0"/>
                </a:solidFill>
              </a:rPr>
              <a:t>Visualisasi Konsep: Desain Lo-Fi Aplikasi Mobile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28625" y="811513"/>
            <a:ext cx="8286750" cy="13573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5" dirty="0">
                <a:solidFill>
                  <a:srgbClr val="D4A574"/>
                </a:solidFill>
              </a:rPr>
              <a:t>MAMASA COFFEE &amp; CULTURE HUB - Sketsa Wireframe Utama</a:t>
            </a:r>
            <a:endParaRPr lang="en-US" sz="725" dirty="0"/>
          </a:p>
        </p:txBody>
      </p:sp>
      <p:sp>
        <p:nvSpPr>
          <p:cNvPr id="5" name="Shape 2"/>
          <p:cNvSpPr/>
          <p:nvPr/>
        </p:nvSpPr>
        <p:spPr>
          <a:xfrm>
            <a:off x="285750" y="1268713"/>
            <a:ext cx="2762259" cy="3615826"/>
          </a:xfrm>
          <a:prstGeom prst="rect">
            <a:avLst/>
          </a:prstGeom>
          <a:solidFill>
            <a:srgbClr val="8B4513">
              <a:alpha val="15000"/>
            </a:srgbClr>
          </a:solidFill>
          <a:ln w="18288">
            <a:solidFill>
              <a:srgbClr val="8B451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92906" y="1375870"/>
            <a:ext cx="2528888" cy="1553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5" b="1" dirty="0">
                <a:solidFill>
                  <a:srgbClr val="D4A574"/>
                </a:solidFill>
              </a:rPr>
              <a:t>📱 Home Screen</a:t>
            </a:r>
            <a:endParaRPr lang="en-US" sz="785" dirty="0"/>
          </a:p>
        </p:txBody>
      </p:sp>
      <p:sp>
        <p:nvSpPr>
          <p:cNvPr id="7" name="Shape 4"/>
          <p:cNvSpPr/>
          <p:nvPr/>
        </p:nvSpPr>
        <p:spPr>
          <a:xfrm>
            <a:off x="392906" y="1616971"/>
            <a:ext cx="2528888" cy="314325"/>
          </a:xfrm>
          <a:prstGeom prst="rect">
            <a:avLst/>
          </a:prstGeom>
          <a:solidFill>
            <a:srgbClr val="D4A574">
              <a:alpha val="10000"/>
            </a:srgbClr>
          </a:solidFill>
        </p:spPr>
      </p:sp>
      <p:sp>
        <p:nvSpPr>
          <p:cNvPr id="8" name="Shape 5"/>
          <p:cNvSpPr/>
          <p:nvPr/>
        </p:nvSpPr>
        <p:spPr>
          <a:xfrm>
            <a:off x="392906" y="1616971"/>
            <a:ext cx="21431" cy="314325"/>
          </a:xfrm>
          <a:prstGeom prst="rect">
            <a:avLst/>
          </a:prstGeom>
          <a:solidFill>
            <a:srgbClr val="D4A574"/>
          </a:solidFill>
        </p:spPr>
      </p:sp>
      <p:sp>
        <p:nvSpPr>
          <p:cNvPr id="9" name="Text 6"/>
          <p:cNvSpPr/>
          <p:nvPr/>
        </p:nvSpPr>
        <p:spPr>
          <a:xfrm>
            <a:off x="464344" y="1674121"/>
            <a:ext cx="2386013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35" b="1" dirty="0">
                <a:solidFill>
                  <a:srgbClr val="D4A574"/>
                </a:solidFill>
              </a:rPr>
              <a:t>Header</a:t>
            </a:r>
            <a:endParaRPr lang="en-US" sz="535" dirty="0"/>
          </a:p>
        </p:txBody>
      </p:sp>
      <p:sp>
        <p:nvSpPr>
          <p:cNvPr id="10" name="Text 7"/>
          <p:cNvSpPr/>
          <p:nvPr/>
        </p:nvSpPr>
        <p:spPr>
          <a:xfrm>
            <a:off x="464344" y="1813424"/>
            <a:ext cx="2386013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70" dirty="0">
                <a:solidFill>
                  <a:srgbClr val="E8DCC4"/>
                </a:solidFill>
              </a:rPr>
              <a:t>Logo + Notifikasi</a:t>
            </a:r>
            <a:endParaRPr lang="en-US" sz="570" dirty="0"/>
          </a:p>
        </p:txBody>
      </p:sp>
      <p:sp>
        <p:nvSpPr>
          <p:cNvPr id="11" name="Shape 8"/>
          <p:cNvSpPr/>
          <p:nvPr/>
        </p:nvSpPr>
        <p:spPr>
          <a:xfrm>
            <a:off x="392906" y="2002734"/>
            <a:ext cx="2528888" cy="314325"/>
          </a:xfrm>
          <a:prstGeom prst="rect">
            <a:avLst/>
          </a:prstGeom>
          <a:solidFill>
            <a:srgbClr val="D4A574">
              <a:alpha val="10000"/>
            </a:srgbClr>
          </a:solidFill>
        </p:spPr>
      </p:sp>
      <p:sp>
        <p:nvSpPr>
          <p:cNvPr id="12" name="Shape 9"/>
          <p:cNvSpPr/>
          <p:nvPr/>
        </p:nvSpPr>
        <p:spPr>
          <a:xfrm>
            <a:off x="392906" y="2002734"/>
            <a:ext cx="21431" cy="314325"/>
          </a:xfrm>
          <a:prstGeom prst="rect">
            <a:avLst/>
          </a:prstGeom>
          <a:solidFill>
            <a:srgbClr val="D4A574"/>
          </a:solidFill>
        </p:spPr>
      </p:sp>
      <p:sp>
        <p:nvSpPr>
          <p:cNvPr id="13" name="Text 10"/>
          <p:cNvSpPr/>
          <p:nvPr/>
        </p:nvSpPr>
        <p:spPr>
          <a:xfrm>
            <a:off x="464344" y="2059884"/>
            <a:ext cx="2386013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35" b="1" dirty="0">
                <a:solidFill>
                  <a:srgbClr val="D4A574"/>
                </a:solidFill>
              </a:rPr>
              <a:t>Search Bar</a:t>
            </a:r>
            <a:endParaRPr lang="en-US" sz="535" dirty="0"/>
          </a:p>
        </p:txBody>
      </p:sp>
      <p:sp>
        <p:nvSpPr>
          <p:cNvPr id="14" name="Text 11"/>
          <p:cNvSpPr/>
          <p:nvPr/>
        </p:nvSpPr>
        <p:spPr>
          <a:xfrm>
            <a:off x="464344" y="2199187"/>
            <a:ext cx="2386013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70" dirty="0">
                <a:solidFill>
                  <a:srgbClr val="E8DCC4"/>
                </a:solidFill>
              </a:rPr>
              <a:t>"Cari Kopi, Destinasi..."</a:t>
            </a:r>
            <a:endParaRPr lang="en-US" sz="570" dirty="0"/>
          </a:p>
        </p:txBody>
      </p:sp>
      <p:sp>
        <p:nvSpPr>
          <p:cNvPr id="15" name="Shape 12"/>
          <p:cNvSpPr/>
          <p:nvPr/>
        </p:nvSpPr>
        <p:spPr>
          <a:xfrm>
            <a:off x="392906" y="2388496"/>
            <a:ext cx="2528888" cy="314325"/>
          </a:xfrm>
          <a:prstGeom prst="rect">
            <a:avLst/>
          </a:prstGeom>
          <a:solidFill>
            <a:srgbClr val="D4A574">
              <a:alpha val="10000"/>
            </a:srgbClr>
          </a:solidFill>
        </p:spPr>
      </p:sp>
      <p:sp>
        <p:nvSpPr>
          <p:cNvPr id="16" name="Shape 13"/>
          <p:cNvSpPr/>
          <p:nvPr/>
        </p:nvSpPr>
        <p:spPr>
          <a:xfrm>
            <a:off x="392906" y="2388496"/>
            <a:ext cx="21431" cy="314325"/>
          </a:xfrm>
          <a:prstGeom prst="rect">
            <a:avLst/>
          </a:prstGeom>
          <a:solidFill>
            <a:srgbClr val="D4A574"/>
          </a:solidFill>
        </p:spPr>
      </p:sp>
      <p:sp>
        <p:nvSpPr>
          <p:cNvPr id="17" name="Text 14"/>
          <p:cNvSpPr/>
          <p:nvPr/>
        </p:nvSpPr>
        <p:spPr>
          <a:xfrm>
            <a:off x="464344" y="2445646"/>
            <a:ext cx="2386013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35" b="1" dirty="0">
                <a:solidFill>
                  <a:srgbClr val="D4A574"/>
                </a:solidFill>
              </a:rPr>
              <a:t>Kategori (4 Icon)</a:t>
            </a:r>
            <a:endParaRPr lang="en-US" sz="535" dirty="0"/>
          </a:p>
        </p:txBody>
      </p:sp>
      <p:sp>
        <p:nvSpPr>
          <p:cNvPr id="18" name="Text 15"/>
          <p:cNvSpPr/>
          <p:nvPr/>
        </p:nvSpPr>
        <p:spPr>
          <a:xfrm>
            <a:off x="464344" y="2584949"/>
            <a:ext cx="2386013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70" dirty="0">
                <a:solidFill>
                  <a:srgbClr val="E8DCC4"/>
                </a:solidFill>
              </a:rPr>
              <a:t>Wisata Budaya, Wisata Kopi, Homestay, E-Commerce</a:t>
            </a:r>
            <a:endParaRPr lang="en-US" sz="570" dirty="0"/>
          </a:p>
        </p:txBody>
      </p:sp>
      <p:sp>
        <p:nvSpPr>
          <p:cNvPr id="19" name="Shape 16"/>
          <p:cNvSpPr/>
          <p:nvPr/>
        </p:nvSpPr>
        <p:spPr>
          <a:xfrm>
            <a:off x="392906" y="2774259"/>
            <a:ext cx="2528888" cy="314325"/>
          </a:xfrm>
          <a:prstGeom prst="rect">
            <a:avLst/>
          </a:prstGeom>
          <a:solidFill>
            <a:srgbClr val="D4A574">
              <a:alpha val="10000"/>
            </a:srgbClr>
          </a:solidFill>
        </p:spPr>
      </p:sp>
      <p:sp>
        <p:nvSpPr>
          <p:cNvPr id="20" name="Shape 17"/>
          <p:cNvSpPr/>
          <p:nvPr/>
        </p:nvSpPr>
        <p:spPr>
          <a:xfrm>
            <a:off x="392906" y="2774259"/>
            <a:ext cx="21431" cy="314325"/>
          </a:xfrm>
          <a:prstGeom prst="rect">
            <a:avLst/>
          </a:prstGeom>
          <a:solidFill>
            <a:srgbClr val="D4A574"/>
          </a:solidFill>
        </p:spPr>
      </p:sp>
      <p:sp>
        <p:nvSpPr>
          <p:cNvPr id="21" name="Text 18"/>
          <p:cNvSpPr/>
          <p:nvPr/>
        </p:nvSpPr>
        <p:spPr>
          <a:xfrm>
            <a:off x="464344" y="2831409"/>
            <a:ext cx="2386013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35" b="1" dirty="0">
                <a:solidFill>
                  <a:srgbClr val="D4A574"/>
                </a:solidFill>
              </a:rPr>
              <a:t>Banner Promosi</a:t>
            </a:r>
            <a:endParaRPr lang="en-US" sz="535" dirty="0"/>
          </a:p>
        </p:txBody>
      </p:sp>
      <p:sp>
        <p:nvSpPr>
          <p:cNvPr id="22" name="Text 19"/>
          <p:cNvSpPr/>
          <p:nvPr/>
        </p:nvSpPr>
        <p:spPr>
          <a:xfrm>
            <a:off x="464344" y="2970712"/>
            <a:ext cx="2386013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70" dirty="0">
                <a:solidFill>
                  <a:srgbClr val="E8DCC4"/>
                </a:solidFill>
              </a:rPr>
              <a:t>Carousel gambar event/diskon</a:t>
            </a:r>
            <a:endParaRPr lang="en-US" sz="570" dirty="0"/>
          </a:p>
        </p:txBody>
      </p:sp>
      <p:sp>
        <p:nvSpPr>
          <p:cNvPr id="23" name="Shape 20"/>
          <p:cNvSpPr/>
          <p:nvPr/>
        </p:nvSpPr>
        <p:spPr>
          <a:xfrm>
            <a:off x="392906" y="3160021"/>
            <a:ext cx="2528888" cy="314325"/>
          </a:xfrm>
          <a:prstGeom prst="rect">
            <a:avLst/>
          </a:prstGeom>
          <a:solidFill>
            <a:srgbClr val="D4A574">
              <a:alpha val="10000"/>
            </a:srgbClr>
          </a:solidFill>
        </p:spPr>
      </p:sp>
      <p:sp>
        <p:nvSpPr>
          <p:cNvPr id="24" name="Shape 21"/>
          <p:cNvSpPr/>
          <p:nvPr/>
        </p:nvSpPr>
        <p:spPr>
          <a:xfrm>
            <a:off x="392906" y="3160021"/>
            <a:ext cx="21431" cy="314325"/>
          </a:xfrm>
          <a:prstGeom prst="rect">
            <a:avLst/>
          </a:prstGeom>
          <a:solidFill>
            <a:srgbClr val="D4A574"/>
          </a:solidFill>
        </p:spPr>
      </p:sp>
      <p:sp>
        <p:nvSpPr>
          <p:cNvPr id="25" name="Text 22"/>
          <p:cNvSpPr/>
          <p:nvPr/>
        </p:nvSpPr>
        <p:spPr>
          <a:xfrm>
            <a:off x="464344" y="3217171"/>
            <a:ext cx="2386013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35" b="1" dirty="0">
                <a:solidFill>
                  <a:srgbClr val="D4A574"/>
                </a:solidFill>
              </a:rPr>
              <a:t>Rekomendasi</a:t>
            </a:r>
            <a:endParaRPr lang="en-US" sz="535" dirty="0"/>
          </a:p>
        </p:txBody>
      </p:sp>
      <p:sp>
        <p:nvSpPr>
          <p:cNvPr id="26" name="Text 23"/>
          <p:cNvSpPr/>
          <p:nvPr/>
        </p:nvSpPr>
        <p:spPr>
          <a:xfrm>
            <a:off x="464344" y="3356474"/>
            <a:ext cx="2386013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70" dirty="0">
                <a:solidFill>
                  <a:srgbClr val="E8DCC4"/>
                </a:solidFill>
              </a:rPr>
              <a:t>Card destinasi &amp; produk unggulan</a:t>
            </a:r>
            <a:endParaRPr lang="en-US" sz="570" dirty="0"/>
          </a:p>
        </p:txBody>
      </p:sp>
      <p:sp>
        <p:nvSpPr>
          <p:cNvPr id="27" name="Shape 24"/>
          <p:cNvSpPr/>
          <p:nvPr/>
        </p:nvSpPr>
        <p:spPr>
          <a:xfrm>
            <a:off x="392906" y="3545784"/>
            <a:ext cx="2528888" cy="314325"/>
          </a:xfrm>
          <a:prstGeom prst="rect">
            <a:avLst/>
          </a:prstGeom>
          <a:solidFill>
            <a:srgbClr val="D4A574">
              <a:alpha val="10000"/>
            </a:srgbClr>
          </a:solidFill>
        </p:spPr>
      </p:sp>
      <p:sp>
        <p:nvSpPr>
          <p:cNvPr id="28" name="Shape 25"/>
          <p:cNvSpPr/>
          <p:nvPr/>
        </p:nvSpPr>
        <p:spPr>
          <a:xfrm>
            <a:off x="392906" y="3545784"/>
            <a:ext cx="21431" cy="314325"/>
          </a:xfrm>
          <a:prstGeom prst="rect">
            <a:avLst/>
          </a:prstGeom>
          <a:solidFill>
            <a:srgbClr val="D4A574"/>
          </a:solidFill>
        </p:spPr>
      </p:sp>
      <p:sp>
        <p:nvSpPr>
          <p:cNvPr id="29" name="Text 26"/>
          <p:cNvSpPr/>
          <p:nvPr/>
        </p:nvSpPr>
        <p:spPr>
          <a:xfrm>
            <a:off x="464344" y="3602934"/>
            <a:ext cx="2386013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35" b="1" dirty="0">
                <a:solidFill>
                  <a:srgbClr val="D4A574"/>
                </a:solidFill>
              </a:rPr>
              <a:t>Bottom Nav</a:t>
            </a:r>
            <a:endParaRPr lang="en-US" sz="535" dirty="0"/>
          </a:p>
        </p:txBody>
      </p:sp>
      <p:sp>
        <p:nvSpPr>
          <p:cNvPr id="30" name="Text 27"/>
          <p:cNvSpPr/>
          <p:nvPr/>
        </p:nvSpPr>
        <p:spPr>
          <a:xfrm>
            <a:off x="464344" y="3742237"/>
            <a:ext cx="2386013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70" dirty="0">
                <a:solidFill>
                  <a:srgbClr val="E8DCC4"/>
                </a:solidFill>
              </a:rPr>
              <a:t>Home, Reservasi, E-Com, Akun</a:t>
            </a:r>
            <a:endParaRPr lang="en-US" sz="570" dirty="0"/>
          </a:p>
        </p:txBody>
      </p:sp>
      <p:sp>
        <p:nvSpPr>
          <p:cNvPr id="31" name="Shape 28"/>
          <p:cNvSpPr/>
          <p:nvPr/>
        </p:nvSpPr>
        <p:spPr>
          <a:xfrm>
            <a:off x="3171825" y="1268713"/>
            <a:ext cx="2771775" cy="3615826"/>
          </a:xfrm>
          <a:prstGeom prst="rect">
            <a:avLst/>
          </a:prstGeom>
          <a:solidFill>
            <a:srgbClr val="8B4513">
              <a:alpha val="15000"/>
            </a:srgbClr>
          </a:solidFill>
          <a:ln w="18288">
            <a:solidFill>
              <a:srgbClr val="8B4513"/>
            </a:solidFill>
            <a:prstDash val="solid"/>
          </a:ln>
        </p:spPr>
      </p:sp>
      <p:sp>
        <p:nvSpPr>
          <p:cNvPr id="32" name="Text 29"/>
          <p:cNvSpPr/>
          <p:nvPr/>
        </p:nvSpPr>
        <p:spPr>
          <a:xfrm>
            <a:off x="3288497" y="1375870"/>
            <a:ext cx="2538403" cy="1553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5" b="1" dirty="0">
                <a:solidFill>
                  <a:srgbClr val="D4A574"/>
                </a:solidFill>
              </a:rPr>
              <a:t>🎫 Detail Paket Wisata</a:t>
            </a:r>
            <a:endParaRPr lang="en-US" sz="785" dirty="0"/>
          </a:p>
        </p:txBody>
      </p:sp>
      <p:sp>
        <p:nvSpPr>
          <p:cNvPr id="33" name="Shape 30"/>
          <p:cNvSpPr/>
          <p:nvPr/>
        </p:nvSpPr>
        <p:spPr>
          <a:xfrm>
            <a:off x="3288497" y="1616971"/>
            <a:ext cx="2538403" cy="314325"/>
          </a:xfrm>
          <a:prstGeom prst="rect">
            <a:avLst/>
          </a:prstGeom>
          <a:solidFill>
            <a:srgbClr val="D4A574">
              <a:alpha val="10000"/>
            </a:srgbClr>
          </a:solidFill>
        </p:spPr>
      </p:sp>
      <p:sp>
        <p:nvSpPr>
          <p:cNvPr id="34" name="Shape 31"/>
          <p:cNvSpPr/>
          <p:nvPr/>
        </p:nvSpPr>
        <p:spPr>
          <a:xfrm>
            <a:off x="3288497" y="1616971"/>
            <a:ext cx="21431" cy="314325"/>
          </a:xfrm>
          <a:prstGeom prst="rect">
            <a:avLst/>
          </a:prstGeom>
          <a:solidFill>
            <a:srgbClr val="D4A574"/>
          </a:solidFill>
        </p:spPr>
      </p:sp>
      <p:sp>
        <p:nvSpPr>
          <p:cNvPr id="35" name="Text 32"/>
          <p:cNvSpPr/>
          <p:nvPr/>
        </p:nvSpPr>
        <p:spPr>
          <a:xfrm>
            <a:off x="3359934" y="1674121"/>
            <a:ext cx="2395528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35" b="1" dirty="0">
                <a:solidFill>
                  <a:srgbClr val="D4A574"/>
                </a:solidFill>
              </a:rPr>
              <a:t>Header</a:t>
            </a:r>
            <a:endParaRPr lang="en-US" sz="535" dirty="0"/>
          </a:p>
        </p:txBody>
      </p:sp>
      <p:sp>
        <p:nvSpPr>
          <p:cNvPr id="36" name="Text 33"/>
          <p:cNvSpPr/>
          <p:nvPr/>
        </p:nvSpPr>
        <p:spPr>
          <a:xfrm>
            <a:off x="3359934" y="1813424"/>
            <a:ext cx="2395528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70" dirty="0">
                <a:solidFill>
                  <a:srgbClr val="E8DCC4"/>
                </a:solidFill>
              </a:rPr>
              <a:t>Tombol Kembali + Bagikan</a:t>
            </a:r>
            <a:endParaRPr lang="en-US" sz="570" dirty="0"/>
          </a:p>
        </p:txBody>
      </p:sp>
      <p:sp>
        <p:nvSpPr>
          <p:cNvPr id="37" name="Shape 34"/>
          <p:cNvSpPr/>
          <p:nvPr/>
        </p:nvSpPr>
        <p:spPr>
          <a:xfrm>
            <a:off x="3288497" y="2002734"/>
            <a:ext cx="2538403" cy="314325"/>
          </a:xfrm>
          <a:prstGeom prst="rect">
            <a:avLst/>
          </a:prstGeom>
          <a:solidFill>
            <a:srgbClr val="D4A574">
              <a:alpha val="10000"/>
            </a:srgbClr>
          </a:solidFill>
        </p:spPr>
      </p:sp>
      <p:sp>
        <p:nvSpPr>
          <p:cNvPr id="38" name="Shape 35"/>
          <p:cNvSpPr/>
          <p:nvPr/>
        </p:nvSpPr>
        <p:spPr>
          <a:xfrm>
            <a:off x="3288497" y="2002734"/>
            <a:ext cx="21431" cy="314325"/>
          </a:xfrm>
          <a:prstGeom prst="rect">
            <a:avLst/>
          </a:prstGeom>
          <a:solidFill>
            <a:srgbClr val="D4A574"/>
          </a:solidFill>
        </p:spPr>
      </p:sp>
      <p:sp>
        <p:nvSpPr>
          <p:cNvPr id="39" name="Text 36"/>
          <p:cNvSpPr/>
          <p:nvPr/>
        </p:nvSpPr>
        <p:spPr>
          <a:xfrm>
            <a:off x="3359934" y="2059884"/>
            <a:ext cx="2395528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35" b="1" dirty="0">
                <a:solidFill>
                  <a:srgbClr val="D4A574"/>
                </a:solidFill>
              </a:rPr>
              <a:t>Media Gallery</a:t>
            </a:r>
            <a:endParaRPr lang="en-US" sz="535" dirty="0"/>
          </a:p>
        </p:txBody>
      </p:sp>
      <p:sp>
        <p:nvSpPr>
          <p:cNvPr id="40" name="Text 37"/>
          <p:cNvSpPr/>
          <p:nvPr/>
        </p:nvSpPr>
        <p:spPr>
          <a:xfrm>
            <a:off x="3359934" y="2199187"/>
            <a:ext cx="2395528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70" dirty="0">
                <a:solidFill>
                  <a:srgbClr val="E8DCC4"/>
                </a:solidFill>
              </a:rPr>
              <a:t>Carousel foto/video kebun &amp; budaya</a:t>
            </a:r>
            <a:endParaRPr lang="en-US" sz="570" dirty="0"/>
          </a:p>
        </p:txBody>
      </p:sp>
      <p:sp>
        <p:nvSpPr>
          <p:cNvPr id="41" name="Shape 38"/>
          <p:cNvSpPr/>
          <p:nvPr/>
        </p:nvSpPr>
        <p:spPr>
          <a:xfrm>
            <a:off x="3288497" y="2388496"/>
            <a:ext cx="2538403" cy="314325"/>
          </a:xfrm>
          <a:prstGeom prst="rect">
            <a:avLst/>
          </a:prstGeom>
          <a:solidFill>
            <a:srgbClr val="D4A574">
              <a:alpha val="10000"/>
            </a:srgbClr>
          </a:solidFill>
        </p:spPr>
      </p:sp>
      <p:sp>
        <p:nvSpPr>
          <p:cNvPr id="42" name="Shape 39"/>
          <p:cNvSpPr/>
          <p:nvPr/>
        </p:nvSpPr>
        <p:spPr>
          <a:xfrm>
            <a:off x="3288497" y="2388496"/>
            <a:ext cx="21431" cy="314325"/>
          </a:xfrm>
          <a:prstGeom prst="rect">
            <a:avLst/>
          </a:prstGeom>
          <a:solidFill>
            <a:srgbClr val="D4A574"/>
          </a:solidFill>
        </p:spPr>
      </p:sp>
      <p:sp>
        <p:nvSpPr>
          <p:cNvPr id="43" name="Text 40"/>
          <p:cNvSpPr/>
          <p:nvPr/>
        </p:nvSpPr>
        <p:spPr>
          <a:xfrm>
            <a:off x="3359934" y="2445646"/>
            <a:ext cx="2395528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35" b="1" dirty="0">
                <a:solidFill>
                  <a:srgbClr val="D4A574"/>
                </a:solidFill>
              </a:rPr>
              <a:t>Info Dasar</a:t>
            </a:r>
            <a:endParaRPr lang="en-US" sz="535" dirty="0"/>
          </a:p>
        </p:txBody>
      </p:sp>
      <p:sp>
        <p:nvSpPr>
          <p:cNvPr id="44" name="Text 41"/>
          <p:cNvSpPr/>
          <p:nvPr/>
        </p:nvSpPr>
        <p:spPr>
          <a:xfrm>
            <a:off x="3359934" y="2584949"/>
            <a:ext cx="2395528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70" dirty="0">
                <a:solidFill>
                  <a:srgbClr val="E8DCC4"/>
                </a:solidFill>
              </a:rPr>
              <a:t>Judul, Rating, Lokasi</a:t>
            </a:r>
            <a:endParaRPr lang="en-US" sz="570" dirty="0"/>
          </a:p>
        </p:txBody>
      </p:sp>
      <p:sp>
        <p:nvSpPr>
          <p:cNvPr id="45" name="Shape 42"/>
          <p:cNvSpPr/>
          <p:nvPr/>
        </p:nvSpPr>
        <p:spPr>
          <a:xfrm>
            <a:off x="3288497" y="2774259"/>
            <a:ext cx="2538403" cy="314325"/>
          </a:xfrm>
          <a:prstGeom prst="rect">
            <a:avLst/>
          </a:prstGeom>
          <a:solidFill>
            <a:srgbClr val="D4A574">
              <a:alpha val="10000"/>
            </a:srgbClr>
          </a:solidFill>
        </p:spPr>
      </p:sp>
      <p:sp>
        <p:nvSpPr>
          <p:cNvPr id="46" name="Shape 43"/>
          <p:cNvSpPr/>
          <p:nvPr/>
        </p:nvSpPr>
        <p:spPr>
          <a:xfrm>
            <a:off x="3288497" y="2774259"/>
            <a:ext cx="21431" cy="314325"/>
          </a:xfrm>
          <a:prstGeom prst="rect">
            <a:avLst/>
          </a:prstGeom>
          <a:solidFill>
            <a:srgbClr val="D4A574"/>
          </a:solidFill>
        </p:spPr>
      </p:sp>
      <p:sp>
        <p:nvSpPr>
          <p:cNvPr id="47" name="Text 44"/>
          <p:cNvSpPr/>
          <p:nvPr/>
        </p:nvSpPr>
        <p:spPr>
          <a:xfrm>
            <a:off x="3359934" y="2831409"/>
            <a:ext cx="2395528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35" b="1" dirty="0">
                <a:solidFill>
                  <a:srgbClr val="D4A574"/>
                </a:solidFill>
              </a:rPr>
              <a:t>Deskripsi</a:t>
            </a:r>
            <a:endParaRPr lang="en-US" sz="535" dirty="0"/>
          </a:p>
        </p:txBody>
      </p:sp>
      <p:sp>
        <p:nvSpPr>
          <p:cNvPr id="48" name="Text 45"/>
          <p:cNvSpPr/>
          <p:nvPr/>
        </p:nvSpPr>
        <p:spPr>
          <a:xfrm>
            <a:off x="3359934" y="2970712"/>
            <a:ext cx="2395528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70" dirty="0">
                <a:solidFill>
                  <a:srgbClr val="E8DCC4"/>
                </a:solidFill>
              </a:rPr>
              <a:t>Teks lengkap &amp; itinerary (expandable)</a:t>
            </a:r>
            <a:endParaRPr lang="en-US" sz="570" dirty="0"/>
          </a:p>
        </p:txBody>
      </p:sp>
      <p:sp>
        <p:nvSpPr>
          <p:cNvPr id="49" name="Shape 46"/>
          <p:cNvSpPr/>
          <p:nvPr/>
        </p:nvSpPr>
        <p:spPr>
          <a:xfrm>
            <a:off x="3288497" y="3160021"/>
            <a:ext cx="2538403" cy="314325"/>
          </a:xfrm>
          <a:prstGeom prst="rect">
            <a:avLst/>
          </a:prstGeom>
          <a:solidFill>
            <a:srgbClr val="D4A574">
              <a:alpha val="10000"/>
            </a:srgbClr>
          </a:solidFill>
        </p:spPr>
      </p:sp>
      <p:sp>
        <p:nvSpPr>
          <p:cNvPr id="50" name="Shape 47"/>
          <p:cNvSpPr/>
          <p:nvPr/>
        </p:nvSpPr>
        <p:spPr>
          <a:xfrm>
            <a:off x="3288497" y="3160021"/>
            <a:ext cx="21431" cy="314325"/>
          </a:xfrm>
          <a:prstGeom prst="rect">
            <a:avLst/>
          </a:prstGeom>
          <a:solidFill>
            <a:srgbClr val="D4A574"/>
          </a:solidFill>
        </p:spPr>
      </p:sp>
      <p:sp>
        <p:nvSpPr>
          <p:cNvPr id="51" name="Text 48"/>
          <p:cNvSpPr/>
          <p:nvPr/>
        </p:nvSpPr>
        <p:spPr>
          <a:xfrm>
            <a:off x="3359934" y="3217171"/>
            <a:ext cx="2395528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35" b="1" dirty="0">
                <a:solidFill>
                  <a:srgbClr val="D4A574"/>
                </a:solidFill>
              </a:rPr>
              <a:t>Harga &amp; Durasi</a:t>
            </a:r>
            <a:endParaRPr lang="en-US" sz="535" dirty="0"/>
          </a:p>
        </p:txBody>
      </p:sp>
      <p:sp>
        <p:nvSpPr>
          <p:cNvPr id="52" name="Text 49"/>
          <p:cNvSpPr/>
          <p:nvPr/>
        </p:nvSpPr>
        <p:spPr>
          <a:xfrm>
            <a:off x="3359934" y="3356474"/>
            <a:ext cx="2395528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70" dirty="0">
                <a:solidFill>
                  <a:srgbClr val="E8DCC4"/>
                </a:solidFill>
              </a:rPr>
              <a:t>Per orang/paket, 3H2M</a:t>
            </a:r>
            <a:endParaRPr lang="en-US" sz="570" dirty="0"/>
          </a:p>
        </p:txBody>
      </p:sp>
      <p:sp>
        <p:nvSpPr>
          <p:cNvPr id="53" name="Shape 50"/>
          <p:cNvSpPr/>
          <p:nvPr/>
        </p:nvSpPr>
        <p:spPr>
          <a:xfrm>
            <a:off x="3288497" y="3545784"/>
            <a:ext cx="2538403" cy="314325"/>
          </a:xfrm>
          <a:prstGeom prst="rect">
            <a:avLst/>
          </a:prstGeom>
          <a:solidFill>
            <a:srgbClr val="D4A574">
              <a:alpha val="10000"/>
            </a:srgbClr>
          </a:solidFill>
        </p:spPr>
      </p:sp>
      <p:sp>
        <p:nvSpPr>
          <p:cNvPr id="54" name="Shape 51"/>
          <p:cNvSpPr/>
          <p:nvPr/>
        </p:nvSpPr>
        <p:spPr>
          <a:xfrm>
            <a:off x="3288497" y="3545784"/>
            <a:ext cx="21431" cy="314325"/>
          </a:xfrm>
          <a:prstGeom prst="rect">
            <a:avLst/>
          </a:prstGeom>
          <a:solidFill>
            <a:srgbClr val="D4A574"/>
          </a:solidFill>
        </p:spPr>
      </p:sp>
      <p:sp>
        <p:nvSpPr>
          <p:cNvPr id="55" name="Text 52"/>
          <p:cNvSpPr/>
          <p:nvPr/>
        </p:nvSpPr>
        <p:spPr>
          <a:xfrm>
            <a:off x="3359934" y="3602934"/>
            <a:ext cx="2395528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35" b="1" dirty="0">
                <a:solidFill>
                  <a:srgbClr val="D4A574"/>
                </a:solidFill>
              </a:rPr>
              <a:t>CTA Button</a:t>
            </a:r>
            <a:endParaRPr lang="en-US" sz="535" dirty="0"/>
          </a:p>
        </p:txBody>
      </p:sp>
      <p:sp>
        <p:nvSpPr>
          <p:cNvPr id="56" name="Text 53"/>
          <p:cNvSpPr/>
          <p:nvPr/>
        </p:nvSpPr>
        <p:spPr>
          <a:xfrm>
            <a:off x="3359934" y="3742237"/>
            <a:ext cx="2395528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70" dirty="0">
                <a:solidFill>
                  <a:srgbClr val="E8DCC4"/>
                </a:solidFill>
              </a:rPr>
              <a:t>"Pesan Sekarang" (Primary)</a:t>
            </a:r>
            <a:endParaRPr lang="en-US" sz="570" dirty="0"/>
          </a:p>
        </p:txBody>
      </p:sp>
      <p:sp>
        <p:nvSpPr>
          <p:cNvPr id="57" name="Shape 54"/>
          <p:cNvSpPr/>
          <p:nvPr/>
        </p:nvSpPr>
        <p:spPr>
          <a:xfrm>
            <a:off x="6076931" y="1268713"/>
            <a:ext cx="2781291" cy="3615826"/>
          </a:xfrm>
          <a:prstGeom prst="rect">
            <a:avLst/>
          </a:prstGeom>
          <a:solidFill>
            <a:srgbClr val="8B4513">
              <a:alpha val="15000"/>
            </a:srgbClr>
          </a:solidFill>
          <a:ln w="18288">
            <a:solidFill>
              <a:srgbClr val="8B4513"/>
            </a:solidFill>
            <a:prstDash val="solid"/>
          </a:ln>
        </p:spPr>
      </p:sp>
      <p:sp>
        <p:nvSpPr>
          <p:cNvPr id="58" name="Text 55"/>
          <p:cNvSpPr/>
          <p:nvPr/>
        </p:nvSpPr>
        <p:spPr>
          <a:xfrm>
            <a:off x="6203175" y="1375870"/>
            <a:ext cx="2547947" cy="1553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5" b="1" dirty="0">
                <a:solidFill>
                  <a:srgbClr val="D4A574"/>
                </a:solidFill>
              </a:rPr>
              <a:t>☕ E-Commerce Kopi</a:t>
            </a:r>
            <a:endParaRPr lang="en-US" sz="785" dirty="0"/>
          </a:p>
        </p:txBody>
      </p:sp>
      <p:sp>
        <p:nvSpPr>
          <p:cNvPr id="59" name="Shape 56"/>
          <p:cNvSpPr/>
          <p:nvPr/>
        </p:nvSpPr>
        <p:spPr>
          <a:xfrm>
            <a:off x="6203175" y="1616971"/>
            <a:ext cx="2547947" cy="314325"/>
          </a:xfrm>
          <a:prstGeom prst="rect">
            <a:avLst/>
          </a:prstGeom>
          <a:solidFill>
            <a:srgbClr val="D4A574">
              <a:alpha val="10000"/>
            </a:srgbClr>
          </a:solidFill>
        </p:spPr>
      </p:sp>
      <p:sp>
        <p:nvSpPr>
          <p:cNvPr id="60" name="Shape 57"/>
          <p:cNvSpPr/>
          <p:nvPr/>
        </p:nvSpPr>
        <p:spPr>
          <a:xfrm>
            <a:off x="6203175" y="1616971"/>
            <a:ext cx="21431" cy="314325"/>
          </a:xfrm>
          <a:prstGeom prst="rect">
            <a:avLst/>
          </a:prstGeom>
          <a:solidFill>
            <a:srgbClr val="D4A574"/>
          </a:solidFill>
        </p:spPr>
      </p:sp>
      <p:sp>
        <p:nvSpPr>
          <p:cNvPr id="61" name="Text 58"/>
          <p:cNvSpPr/>
          <p:nvPr/>
        </p:nvSpPr>
        <p:spPr>
          <a:xfrm>
            <a:off x="6274612" y="1674121"/>
            <a:ext cx="2405072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35" b="1" dirty="0">
                <a:solidFill>
                  <a:srgbClr val="D4A574"/>
                </a:solidFill>
              </a:rPr>
              <a:t>Header</a:t>
            </a:r>
            <a:endParaRPr lang="en-US" sz="535" dirty="0"/>
          </a:p>
        </p:txBody>
      </p:sp>
      <p:sp>
        <p:nvSpPr>
          <p:cNvPr id="62" name="Text 59"/>
          <p:cNvSpPr/>
          <p:nvPr/>
        </p:nvSpPr>
        <p:spPr>
          <a:xfrm>
            <a:off x="6274612" y="1813424"/>
            <a:ext cx="2405072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70" dirty="0">
                <a:solidFill>
                  <a:srgbClr val="E8DCC4"/>
                </a:solidFill>
              </a:rPr>
              <a:t>Kembali, Judul, Keranjang</a:t>
            </a:r>
            <a:endParaRPr lang="en-US" sz="570" dirty="0"/>
          </a:p>
        </p:txBody>
      </p:sp>
      <p:sp>
        <p:nvSpPr>
          <p:cNvPr id="63" name="Shape 60"/>
          <p:cNvSpPr/>
          <p:nvPr/>
        </p:nvSpPr>
        <p:spPr>
          <a:xfrm>
            <a:off x="6203175" y="2002734"/>
            <a:ext cx="2547947" cy="314325"/>
          </a:xfrm>
          <a:prstGeom prst="rect">
            <a:avLst/>
          </a:prstGeom>
          <a:solidFill>
            <a:srgbClr val="D4A574">
              <a:alpha val="10000"/>
            </a:srgbClr>
          </a:solidFill>
        </p:spPr>
      </p:sp>
      <p:sp>
        <p:nvSpPr>
          <p:cNvPr id="64" name="Shape 61"/>
          <p:cNvSpPr/>
          <p:nvPr/>
        </p:nvSpPr>
        <p:spPr>
          <a:xfrm>
            <a:off x="6203175" y="2002734"/>
            <a:ext cx="21431" cy="314325"/>
          </a:xfrm>
          <a:prstGeom prst="rect">
            <a:avLst/>
          </a:prstGeom>
          <a:solidFill>
            <a:srgbClr val="D4A574"/>
          </a:solidFill>
        </p:spPr>
      </p:sp>
      <p:sp>
        <p:nvSpPr>
          <p:cNvPr id="65" name="Text 62"/>
          <p:cNvSpPr/>
          <p:nvPr/>
        </p:nvSpPr>
        <p:spPr>
          <a:xfrm>
            <a:off x="6274612" y="2059884"/>
            <a:ext cx="2405072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35" b="1" dirty="0">
                <a:solidFill>
                  <a:srgbClr val="D4A574"/>
                </a:solidFill>
              </a:rPr>
              <a:t>Filter/Sort</a:t>
            </a:r>
            <a:endParaRPr lang="en-US" sz="535" dirty="0"/>
          </a:p>
        </p:txBody>
      </p:sp>
      <p:sp>
        <p:nvSpPr>
          <p:cNvPr id="66" name="Text 63"/>
          <p:cNvSpPr/>
          <p:nvPr/>
        </p:nvSpPr>
        <p:spPr>
          <a:xfrm>
            <a:off x="6274612" y="2199187"/>
            <a:ext cx="2405072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70" dirty="0">
                <a:solidFill>
                  <a:srgbClr val="E8DCC4"/>
                </a:solidFill>
              </a:rPr>
              <a:t>Jenis, Roast Level, Harga</a:t>
            </a:r>
            <a:endParaRPr lang="en-US" sz="570" dirty="0"/>
          </a:p>
        </p:txBody>
      </p:sp>
      <p:sp>
        <p:nvSpPr>
          <p:cNvPr id="67" name="Shape 64"/>
          <p:cNvSpPr/>
          <p:nvPr/>
        </p:nvSpPr>
        <p:spPr>
          <a:xfrm>
            <a:off x="6203175" y="2388496"/>
            <a:ext cx="2547947" cy="314325"/>
          </a:xfrm>
          <a:prstGeom prst="rect">
            <a:avLst/>
          </a:prstGeom>
          <a:solidFill>
            <a:srgbClr val="D4A574">
              <a:alpha val="10000"/>
            </a:srgbClr>
          </a:solidFill>
        </p:spPr>
      </p:sp>
      <p:sp>
        <p:nvSpPr>
          <p:cNvPr id="68" name="Shape 65"/>
          <p:cNvSpPr/>
          <p:nvPr/>
        </p:nvSpPr>
        <p:spPr>
          <a:xfrm>
            <a:off x="6203175" y="2388496"/>
            <a:ext cx="21431" cy="314325"/>
          </a:xfrm>
          <a:prstGeom prst="rect">
            <a:avLst/>
          </a:prstGeom>
          <a:solidFill>
            <a:srgbClr val="D4A574"/>
          </a:solidFill>
        </p:spPr>
      </p:sp>
      <p:sp>
        <p:nvSpPr>
          <p:cNvPr id="69" name="Text 66"/>
          <p:cNvSpPr/>
          <p:nvPr/>
        </p:nvSpPr>
        <p:spPr>
          <a:xfrm>
            <a:off x="6274612" y="2445646"/>
            <a:ext cx="2405072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35" b="1" dirty="0">
                <a:solidFill>
                  <a:srgbClr val="D4A574"/>
                </a:solidFill>
              </a:rPr>
              <a:t>Product Grid</a:t>
            </a:r>
            <a:endParaRPr lang="en-US" sz="535" dirty="0"/>
          </a:p>
        </p:txBody>
      </p:sp>
      <p:sp>
        <p:nvSpPr>
          <p:cNvPr id="70" name="Text 67"/>
          <p:cNvSpPr/>
          <p:nvPr/>
        </p:nvSpPr>
        <p:spPr>
          <a:xfrm>
            <a:off x="6274612" y="2584949"/>
            <a:ext cx="2405072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70" dirty="0">
                <a:solidFill>
                  <a:srgbClr val="E8DCC4"/>
                </a:solidFill>
              </a:rPr>
              <a:t>2 kolom: Gambar, Nama, Harga</a:t>
            </a:r>
            <a:endParaRPr lang="en-US" sz="570" dirty="0"/>
          </a:p>
        </p:txBody>
      </p:sp>
      <p:sp>
        <p:nvSpPr>
          <p:cNvPr id="71" name="Shape 68"/>
          <p:cNvSpPr/>
          <p:nvPr/>
        </p:nvSpPr>
        <p:spPr>
          <a:xfrm>
            <a:off x="6203175" y="2774259"/>
            <a:ext cx="2547947" cy="314325"/>
          </a:xfrm>
          <a:prstGeom prst="rect">
            <a:avLst/>
          </a:prstGeom>
          <a:solidFill>
            <a:srgbClr val="D4A574">
              <a:alpha val="10000"/>
            </a:srgbClr>
          </a:solidFill>
        </p:spPr>
      </p:sp>
      <p:sp>
        <p:nvSpPr>
          <p:cNvPr id="72" name="Shape 69"/>
          <p:cNvSpPr/>
          <p:nvPr/>
        </p:nvSpPr>
        <p:spPr>
          <a:xfrm>
            <a:off x="6203175" y="2774259"/>
            <a:ext cx="21431" cy="314325"/>
          </a:xfrm>
          <a:prstGeom prst="rect">
            <a:avLst/>
          </a:prstGeom>
          <a:solidFill>
            <a:srgbClr val="D4A574"/>
          </a:solidFill>
        </p:spPr>
      </p:sp>
      <p:sp>
        <p:nvSpPr>
          <p:cNvPr id="73" name="Text 70"/>
          <p:cNvSpPr/>
          <p:nvPr/>
        </p:nvSpPr>
        <p:spPr>
          <a:xfrm>
            <a:off x="6274612" y="2831409"/>
            <a:ext cx="2405072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35" b="1" dirty="0">
                <a:solidFill>
                  <a:srgbClr val="D4A574"/>
                </a:solidFill>
              </a:rPr>
              <a:t>Add to Cart</a:t>
            </a:r>
            <a:endParaRPr lang="en-US" sz="535" dirty="0"/>
          </a:p>
        </p:txBody>
      </p:sp>
      <p:sp>
        <p:nvSpPr>
          <p:cNvPr id="74" name="Text 71"/>
          <p:cNvSpPr/>
          <p:nvPr/>
        </p:nvSpPr>
        <p:spPr>
          <a:xfrm>
            <a:off x="6274612" y="2970712"/>
            <a:ext cx="2405072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70" dirty="0">
                <a:solidFill>
                  <a:srgbClr val="E8DCC4"/>
                </a:solidFill>
              </a:rPr>
              <a:t>Tombol "+ Keranjang" per produk</a:t>
            </a:r>
            <a:endParaRPr lang="en-US" sz="570" dirty="0"/>
          </a:p>
        </p:txBody>
      </p:sp>
      <p:sp>
        <p:nvSpPr>
          <p:cNvPr id="75" name="Shape 72"/>
          <p:cNvSpPr/>
          <p:nvPr/>
        </p:nvSpPr>
        <p:spPr>
          <a:xfrm>
            <a:off x="6203175" y="3160021"/>
            <a:ext cx="2547947" cy="314325"/>
          </a:xfrm>
          <a:prstGeom prst="rect">
            <a:avLst/>
          </a:prstGeom>
          <a:solidFill>
            <a:srgbClr val="D4A574">
              <a:alpha val="10000"/>
            </a:srgbClr>
          </a:solidFill>
        </p:spPr>
      </p:sp>
      <p:sp>
        <p:nvSpPr>
          <p:cNvPr id="76" name="Shape 73"/>
          <p:cNvSpPr/>
          <p:nvPr/>
        </p:nvSpPr>
        <p:spPr>
          <a:xfrm>
            <a:off x="6203175" y="3160021"/>
            <a:ext cx="21431" cy="314325"/>
          </a:xfrm>
          <a:prstGeom prst="rect">
            <a:avLst/>
          </a:prstGeom>
          <a:solidFill>
            <a:srgbClr val="D4A574"/>
          </a:solidFill>
        </p:spPr>
      </p:sp>
      <p:sp>
        <p:nvSpPr>
          <p:cNvPr id="77" name="Text 74"/>
          <p:cNvSpPr/>
          <p:nvPr/>
        </p:nvSpPr>
        <p:spPr>
          <a:xfrm>
            <a:off x="6274612" y="3217171"/>
            <a:ext cx="2405072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35" b="1" dirty="0">
                <a:solidFill>
                  <a:srgbClr val="D4A574"/>
                </a:solidFill>
              </a:rPr>
              <a:t>Footer</a:t>
            </a:r>
            <a:endParaRPr lang="en-US" sz="535" dirty="0"/>
          </a:p>
        </p:txBody>
      </p:sp>
      <p:sp>
        <p:nvSpPr>
          <p:cNvPr id="78" name="Text 75"/>
          <p:cNvSpPr/>
          <p:nvPr/>
        </p:nvSpPr>
        <p:spPr>
          <a:xfrm>
            <a:off x="6274612" y="3356474"/>
            <a:ext cx="2405072" cy="11787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70" dirty="0">
                <a:solidFill>
                  <a:srgbClr val="E8DCC4"/>
                </a:solidFill>
              </a:rPr>
              <a:t>Total Item + Checkout Button</a:t>
            </a:r>
            <a:endParaRPr lang="en-US" sz="570" dirty="0"/>
          </a:p>
        </p:txBody>
      </p:sp>
      <p:sp>
        <p:nvSpPr>
          <p:cNvPr id="79" name="Text 76"/>
          <p:cNvSpPr/>
          <p:nvPr/>
        </p:nvSpPr>
        <p:spPr>
          <a:xfrm>
            <a:off x="0" y="4884539"/>
            <a:ext cx="9144000" cy="258961"/>
          </a:xfrm>
          <a:prstGeom prst="rect">
            <a:avLst/>
          </a:prstGeom>
          <a:noFill/>
        </p:spPr>
        <p:txBody>
          <a:bodyPr wrap="square" lIns="510286" tIns="170053" rIns="510286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620" i="1" dirty="0">
                <a:solidFill>
                  <a:srgbClr val="D4A574"/>
                </a:solidFill>
              </a:rPr>
              <a:t>💡 Desain Lo-Fi ini menunjukkan struktur dan alur pengguna. Pada tahap Hi-Fi, elemen-elemen akan diperindah dengan warna, tipografi, dan visual yang sesuai identitas Mamasa.</a:t>
            </a:r>
            <a:endParaRPr lang="en-US" sz="6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4000500" cy="59432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b="1" dirty="0">
                <a:solidFill>
                  <a:srgbClr val="F4E8D0"/>
                </a:solidFill>
              </a:rPr>
              <a:t>Kesimpulan: Model Bisnis Berkelanjutan untuk Mamasa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28625" y="1465864"/>
            <a:ext cx="4000500" cy="17502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D4A574"/>
                </a:solidFill>
              </a:rPr>
              <a:t>Model Bisnis Terintegrasi</a:t>
            </a:r>
            <a:endParaRPr lang="en-US" sz="885" dirty="0"/>
          </a:p>
        </p:txBody>
      </p:sp>
      <p:sp>
        <p:nvSpPr>
          <p:cNvPr id="5" name="Text 2"/>
          <p:cNvSpPr/>
          <p:nvPr/>
        </p:nvSpPr>
        <p:spPr>
          <a:xfrm>
            <a:off x="428625" y="1726611"/>
            <a:ext cx="4000500" cy="44570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5" dirty="0">
                <a:solidFill>
                  <a:srgbClr val="E8DCC4"/>
                </a:solidFill>
              </a:rPr>
              <a:t>Pengembangan Ekowisata Terintegrasi Kopi &amp; Budaya menciptakan model bisnis yang berkelanjutan, menggabungkan nilai ekonomi, sosial, dan lingkungan. Model ini mengubah potensi lokal menjadi aset global yang kompetitif.</a:t>
            </a:r>
            <a:endParaRPr lang="en-US" sz="675" dirty="0"/>
          </a:p>
        </p:txBody>
      </p:sp>
      <p:sp>
        <p:nvSpPr>
          <p:cNvPr id="6" name="Text 3"/>
          <p:cNvSpPr/>
          <p:nvPr/>
        </p:nvSpPr>
        <p:spPr>
          <a:xfrm>
            <a:off x="428625" y="2458064"/>
            <a:ext cx="4000500" cy="17502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D4A574"/>
                </a:solidFill>
              </a:rPr>
              <a:t>Faktor Kunci Kesuksesan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428625" y="2790248"/>
            <a:ext cx="4000500" cy="13573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5" b="1" dirty="0">
                <a:solidFill>
                  <a:srgbClr val="F4E8D0"/>
                </a:solidFill>
              </a:rPr>
              <a:t>1. Kolaborasi Multi-Stakeholder</a:t>
            </a:r>
            <a:endParaRPr lang="en-US" sz="685" dirty="0"/>
          </a:p>
        </p:txBody>
      </p:sp>
      <p:sp>
        <p:nvSpPr>
          <p:cNvPr id="8" name="Text 5"/>
          <p:cNvSpPr/>
          <p:nvPr/>
        </p:nvSpPr>
        <p:spPr>
          <a:xfrm>
            <a:off x="535781" y="2961698"/>
            <a:ext cx="3893344" cy="257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0" dirty="0">
                <a:solidFill>
                  <a:srgbClr val="E8DCC4"/>
                </a:solidFill>
              </a:rPr>
              <a:t>Kerjasama erat antara Pemerintah Daerah (regulasi &amp; infrastruktur), Komunitas Adat (kearifan lokal), Petani Kopi (produksi berkualitas), dan Profesional IT (platform digital).</a:t>
            </a:r>
            <a:endParaRPr lang="en-US" sz="620" dirty="0"/>
          </a:p>
        </p:txBody>
      </p:sp>
      <p:sp>
        <p:nvSpPr>
          <p:cNvPr id="9" name="Text 6"/>
          <p:cNvSpPr/>
          <p:nvPr/>
        </p:nvSpPr>
        <p:spPr>
          <a:xfrm>
            <a:off x="428625" y="3390323"/>
            <a:ext cx="4000500" cy="13573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5" b="1" dirty="0">
                <a:solidFill>
                  <a:srgbClr val="F4E8D0"/>
                </a:solidFill>
              </a:rPr>
              <a:t>2. Investasi SDM</a:t>
            </a:r>
            <a:endParaRPr lang="en-US" sz="685" dirty="0"/>
          </a:p>
        </p:txBody>
      </p:sp>
      <p:sp>
        <p:nvSpPr>
          <p:cNvPr id="10" name="Text 7"/>
          <p:cNvSpPr/>
          <p:nvPr/>
        </p:nvSpPr>
        <p:spPr>
          <a:xfrm>
            <a:off x="535781" y="3561773"/>
            <a:ext cx="3893344" cy="257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0" dirty="0">
                <a:solidFill>
                  <a:srgbClr val="E8DCC4"/>
                </a:solidFill>
              </a:rPr>
              <a:t>Pelatihan berkelanjutan dalam hospitality, barista profesional, digital marketing, dan manajemen bisnis untuk meningkatkan kompetensi masyarakat lokal.</a:t>
            </a:r>
            <a:endParaRPr lang="en-US" sz="620" dirty="0"/>
          </a:p>
        </p:txBody>
      </p:sp>
      <p:sp>
        <p:nvSpPr>
          <p:cNvPr id="11" name="Text 8"/>
          <p:cNvSpPr/>
          <p:nvPr/>
        </p:nvSpPr>
        <p:spPr>
          <a:xfrm>
            <a:off x="428625" y="3990398"/>
            <a:ext cx="4000500" cy="13573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5" b="1" dirty="0">
                <a:solidFill>
                  <a:srgbClr val="F4E8D0"/>
                </a:solidFill>
              </a:rPr>
              <a:t>3. Infrastruktur Digital Kuat</a:t>
            </a:r>
            <a:endParaRPr lang="en-US" sz="685" dirty="0"/>
          </a:p>
        </p:txBody>
      </p:sp>
      <p:sp>
        <p:nvSpPr>
          <p:cNvPr id="12" name="Text 9"/>
          <p:cNvSpPr/>
          <p:nvPr/>
        </p:nvSpPr>
        <p:spPr>
          <a:xfrm>
            <a:off x="535781" y="4161848"/>
            <a:ext cx="3893344" cy="257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0" dirty="0">
                <a:solidFill>
                  <a:srgbClr val="E8DCC4"/>
                </a:solidFill>
              </a:rPr>
              <a:t>Platform MAMASA COFFEE &amp; CULTURE HUB yang user-friendly, aman, dan terintegrasi dengan sistem pembayaran global untuk memfasilitasi transaksi seamless.</a:t>
            </a:r>
            <a:endParaRPr lang="en-US" sz="620" dirty="0"/>
          </a:p>
        </p:txBody>
      </p:sp>
      <p:sp>
        <p:nvSpPr>
          <p:cNvPr id="13" name="Text 10"/>
          <p:cNvSpPr/>
          <p:nvPr/>
        </p:nvSpPr>
        <p:spPr>
          <a:xfrm>
            <a:off x="428625" y="4590473"/>
            <a:ext cx="4000500" cy="13573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5" b="1" dirty="0">
                <a:solidFill>
                  <a:srgbClr val="F4E8D0"/>
                </a:solidFill>
              </a:rPr>
              <a:t>4. Preservasi Budaya &amp; Lingkungan</a:t>
            </a:r>
            <a:endParaRPr lang="en-US" sz="685" dirty="0"/>
          </a:p>
        </p:txBody>
      </p:sp>
      <p:sp>
        <p:nvSpPr>
          <p:cNvPr id="14" name="Text 11"/>
          <p:cNvSpPr/>
          <p:nvPr/>
        </p:nvSpPr>
        <p:spPr>
          <a:xfrm>
            <a:off x="535781" y="4761923"/>
            <a:ext cx="3893344" cy="257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0" dirty="0">
                <a:solidFill>
                  <a:srgbClr val="E8DCC4"/>
                </a:solidFill>
              </a:rPr>
              <a:t>Menjaga autentisitas budaya Mamasa dan praktik pertanian berkelanjutan sebagai fondasi diferensiasi dan daya tarik jangka panjang.</a:t>
            </a:r>
            <a:endParaRPr lang="en-US" sz="620" dirty="0"/>
          </a:p>
        </p:txBody>
      </p:sp>
      <p:sp>
        <p:nvSpPr>
          <p:cNvPr id="15" name="Text 12"/>
          <p:cNvSpPr/>
          <p:nvPr/>
        </p:nvSpPr>
        <p:spPr>
          <a:xfrm>
            <a:off x="428625" y="5304848"/>
            <a:ext cx="4000500" cy="17502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D4A574"/>
                </a:solidFill>
              </a:rPr>
              <a:t>Rekomendasi Lanjutan</a:t>
            </a:r>
            <a:endParaRPr lang="en-US" sz="885" dirty="0"/>
          </a:p>
        </p:txBody>
      </p:sp>
      <p:sp>
        <p:nvSpPr>
          <p:cNvPr id="16" name="Text 13"/>
          <p:cNvSpPr/>
          <p:nvPr/>
        </p:nvSpPr>
        <p:spPr>
          <a:xfrm>
            <a:off x="428625" y="5637033"/>
            <a:ext cx="4000500" cy="14466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5" b="1" dirty="0">
                <a:solidFill>
                  <a:srgbClr val="D4A574"/>
                </a:solidFill>
              </a:rPr>
              <a:t>✓ Kemitraan Strategis</a:t>
            </a:r>
            <a:endParaRPr lang="en-US" sz="685" dirty="0"/>
          </a:p>
        </p:txBody>
      </p:sp>
      <p:sp>
        <p:nvSpPr>
          <p:cNvPr id="17" name="Text 14"/>
          <p:cNvSpPr/>
          <p:nvPr/>
        </p:nvSpPr>
        <p:spPr>
          <a:xfrm>
            <a:off x="535781" y="5817412"/>
            <a:ext cx="3893344" cy="257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0" dirty="0">
                <a:solidFill>
                  <a:srgbClr val="E8DCC4"/>
                </a:solidFill>
              </a:rPr>
              <a:t>Bermitra dengan e-commerce besar (Tokopedia, Shopee) dan agen perjalanan internasional untuk memperluas jangkauan pasar.</a:t>
            </a:r>
            <a:endParaRPr lang="en-US" sz="620" dirty="0"/>
          </a:p>
        </p:txBody>
      </p:sp>
      <p:sp>
        <p:nvSpPr>
          <p:cNvPr id="18" name="Text 15"/>
          <p:cNvSpPr/>
          <p:nvPr/>
        </p:nvSpPr>
        <p:spPr>
          <a:xfrm>
            <a:off x="428625" y="6246037"/>
            <a:ext cx="4000500" cy="14466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5" b="1" dirty="0">
                <a:solidFill>
                  <a:srgbClr val="D4A574"/>
                </a:solidFill>
              </a:rPr>
              <a:t>✓ Sertifikasi Internasional</a:t>
            </a:r>
            <a:endParaRPr lang="en-US" sz="685" dirty="0"/>
          </a:p>
        </p:txBody>
      </p:sp>
      <p:sp>
        <p:nvSpPr>
          <p:cNvPr id="19" name="Text 16"/>
          <p:cNvSpPr/>
          <p:nvPr/>
        </p:nvSpPr>
        <p:spPr>
          <a:xfrm>
            <a:off x="535781" y="6426417"/>
            <a:ext cx="3893344" cy="257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0" dirty="0">
                <a:solidFill>
                  <a:srgbClr val="E8DCC4"/>
                </a:solidFill>
              </a:rPr>
              <a:t>Mengejar sertifikasi Fair Trade, Organic, dan Indikasi Geografis untuk meningkatkan kredibilitas dan harga jual Kopi Arabika Mamasa.</a:t>
            </a:r>
            <a:endParaRPr lang="en-US" sz="620" dirty="0"/>
          </a:p>
        </p:txBody>
      </p:sp>
      <p:sp>
        <p:nvSpPr>
          <p:cNvPr id="20" name="Text 17"/>
          <p:cNvSpPr/>
          <p:nvPr/>
        </p:nvSpPr>
        <p:spPr>
          <a:xfrm>
            <a:off x="428625" y="6855042"/>
            <a:ext cx="4000500" cy="14466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5" b="1" dirty="0">
                <a:solidFill>
                  <a:srgbClr val="D4A574"/>
                </a:solidFill>
              </a:rPr>
              <a:t>✓ Branding Konsisten</a:t>
            </a:r>
            <a:endParaRPr lang="en-US" sz="685" dirty="0"/>
          </a:p>
        </p:txBody>
      </p:sp>
      <p:sp>
        <p:nvSpPr>
          <p:cNvPr id="21" name="Text 18"/>
          <p:cNvSpPr/>
          <p:nvPr/>
        </p:nvSpPr>
        <p:spPr>
          <a:xfrm>
            <a:off x="535781" y="7035422"/>
            <a:ext cx="3893344" cy="257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0" dirty="0">
                <a:solidFill>
                  <a:srgbClr val="E8DCC4"/>
                </a:solidFill>
              </a:rPr>
              <a:t>Membangun identitas visual dan narasi brand yang kuat untuk membedakan Mamasa dari destinasi wisata dan produk kopi lainnya.</a:t>
            </a:r>
            <a:endParaRPr lang="en-US" sz="620" dirty="0"/>
          </a:p>
        </p:txBody>
      </p:sp>
      <p:sp>
        <p:nvSpPr>
          <p:cNvPr id="22" name="Text 19"/>
          <p:cNvSpPr/>
          <p:nvPr/>
        </p:nvSpPr>
        <p:spPr>
          <a:xfrm>
            <a:off x="428625" y="7464047"/>
            <a:ext cx="4000500" cy="14466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5" b="1" dirty="0">
                <a:solidFill>
                  <a:srgbClr val="D4A574"/>
                </a:solidFill>
              </a:rPr>
              <a:t>✓ Monitoring &amp; Evaluasi</a:t>
            </a:r>
            <a:endParaRPr lang="en-US" sz="685" dirty="0"/>
          </a:p>
        </p:txBody>
      </p:sp>
      <p:sp>
        <p:nvSpPr>
          <p:cNvPr id="23" name="Text 20"/>
          <p:cNvSpPr/>
          <p:nvPr/>
        </p:nvSpPr>
        <p:spPr>
          <a:xfrm>
            <a:off x="535781" y="7644426"/>
            <a:ext cx="3893344" cy="257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0" dirty="0">
                <a:solidFill>
                  <a:srgbClr val="E8DCC4"/>
                </a:solidFill>
              </a:rPr>
              <a:t>Sistem evaluasi berkala terhadap dampak ekonomi, sosial, dan lingkungan untuk memastikan keberlanjutan model bisnis.</a:t>
            </a:r>
            <a:endParaRPr lang="en-US" sz="620" dirty="0"/>
          </a:p>
        </p:txBody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606" y="821531"/>
            <a:ext cx="3864769" cy="39290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9435</Words>
  <Application>WPS Presentation</Application>
  <PresentationFormat>On-screen Show (16:9)</PresentationFormat>
  <Paragraphs>352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Arial</vt:lpstr>
      <vt:lpstr>SimSun</vt:lpstr>
      <vt:lpstr>Wingdings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Chintya Angreni</cp:lastModifiedBy>
  <cp:revision>2</cp:revision>
  <dcterms:created xsi:type="dcterms:W3CDTF">2025-11-25T06:04:00Z</dcterms:created>
  <dcterms:modified xsi:type="dcterms:W3CDTF">2025-11-25T06:37:04Z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FC45FF5C4EC947EBB23E012DD660192C_12</vt:lpwstr>
  </property>
  <property fmtid="{D5CDD505-2E9C-101B-9397-08002B2CF9AE}" pid="3" name="KSOProductBuildVer">
    <vt:lpwstr>1057-12.2.0.23155</vt:lpwstr>
  </property>
</Properties>
</file>